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Thin"/>
      <p:regular r:id="rId25"/>
      <p:bold r:id="rId26"/>
      <p:italic r:id="rId27"/>
      <p:boldItalic r:id="rId28"/>
    </p:embeddedFont>
    <p:embeddedFont>
      <p:font typeface="Roboto Medium"/>
      <p:regular r:id="rId29"/>
      <p:bold r:id="rId30"/>
      <p:italic r:id="rId31"/>
      <p:boldItalic r:id="rId32"/>
    </p:embeddedFon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Thin-bold.fntdata"/><Relationship Id="rId25" Type="http://schemas.openxmlformats.org/officeDocument/2006/relationships/font" Target="fonts/RobotoThin-regular.fntdata"/><Relationship Id="rId28" Type="http://schemas.openxmlformats.org/officeDocument/2006/relationships/font" Target="fonts/RobotoThin-boldItalic.fntdata"/><Relationship Id="rId27" Type="http://schemas.openxmlformats.org/officeDocument/2006/relationships/font" Target="fonts/RobotoThin-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edium-italic.fntdata"/><Relationship Id="rId30" Type="http://schemas.openxmlformats.org/officeDocument/2006/relationships/font" Target="fonts/RobotoMedium-bold.fntdata"/><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RobotoMedium-boldItalic.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756386b6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756386b6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74212b3db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74212b3db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756386b6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756386b6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756386b6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756386b6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74212b3db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74212b3db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756386b6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756386b6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7756386b6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756386b6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756386b6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756386b6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774212b3db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74212b3db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7756386b6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756386b6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74212b3d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74212b3d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74212b3d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74212b3d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84cd2597f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4cd2597f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84cd2597f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4cd2597f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74212b3d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74212b3d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84cd2597f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4cd2597f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4cd2597f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4cd2597f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74212b3db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74212b3db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3.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1662600" y="9419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Roboto Medium"/>
                <a:ea typeface="Roboto Medium"/>
                <a:cs typeface="Roboto Medium"/>
                <a:sym typeface="Roboto Medium"/>
              </a:rPr>
              <a:t>Impact of COVID-19 On Economy</a:t>
            </a:r>
            <a:endParaRPr sz="3600">
              <a:solidFill>
                <a:srgbClr val="434343"/>
              </a:solidFill>
              <a:latin typeface="Roboto Medium"/>
              <a:ea typeface="Roboto Medium"/>
              <a:cs typeface="Roboto Medium"/>
              <a:sym typeface="Roboto Medium"/>
            </a:endParaRPr>
          </a:p>
        </p:txBody>
      </p:sp>
      <p:cxnSp>
        <p:nvCxnSpPr>
          <p:cNvPr id="55" name="Google Shape;55;p13"/>
          <p:cNvCxnSpPr/>
          <p:nvPr/>
        </p:nvCxnSpPr>
        <p:spPr>
          <a:xfrm>
            <a:off x="308100" y="2429000"/>
            <a:ext cx="8527800" cy="0"/>
          </a:xfrm>
          <a:prstGeom prst="straightConnector1">
            <a:avLst/>
          </a:prstGeom>
          <a:noFill/>
          <a:ln cap="flat" cmpd="sng" w="9525">
            <a:solidFill>
              <a:srgbClr val="595959"/>
            </a:solidFill>
            <a:prstDash val="dot"/>
            <a:round/>
            <a:headEnd len="med" w="med" type="none"/>
            <a:tailEnd len="med" w="med" type="none"/>
          </a:ln>
        </p:spPr>
      </p:cxnSp>
      <p:grpSp>
        <p:nvGrpSpPr>
          <p:cNvPr id="56" name="Google Shape;56;p13"/>
          <p:cNvGrpSpPr/>
          <p:nvPr/>
        </p:nvGrpSpPr>
        <p:grpSpPr>
          <a:xfrm>
            <a:off x="6191468" y="-26852"/>
            <a:ext cx="2959219" cy="1987800"/>
            <a:chOff x="6191468" y="-26852"/>
            <a:chExt cx="2959219" cy="1987800"/>
          </a:xfrm>
        </p:grpSpPr>
        <p:sp>
          <p:nvSpPr>
            <p:cNvPr id="57" name="Google Shape;57;p13"/>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61" name="Google Shape;61;p13"/>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62" name="Google Shape;62;p13"/>
          <p:cNvSpPr txBox="1"/>
          <p:nvPr/>
        </p:nvSpPr>
        <p:spPr>
          <a:xfrm>
            <a:off x="1662600" y="2702825"/>
            <a:ext cx="5818800" cy="15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Times New Roman"/>
                <a:ea typeface="Times New Roman"/>
                <a:cs typeface="Times New Roman"/>
                <a:sym typeface="Times New Roman"/>
              </a:rPr>
              <a:t>Hiremath, Abhishek Shivaprakash                          ash605</a:t>
            </a:r>
            <a:endParaRPr sz="16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434343"/>
                </a:solidFill>
                <a:latin typeface="Times New Roman"/>
                <a:ea typeface="Times New Roman"/>
                <a:cs typeface="Times New Roman"/>
                <a:sym typeface="Times New Roman"/>
              </a:rPr>
              <a:t>Sizhong Rao                                                            sr5374</a:t>
            </a:r>
            <a:endParaRPr sz="16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434343"/>
                </a:solidFill>
                <a:latin typeface="Times New Roman"/>
                <a:ea typeface="Times New Roman"/>
                <a:cs typeface="Times New Roman"/>
                <a:sym typeface="Times New Roman"/>
              </a:rPr>
              <a:t>Shuang Wu                                                              sw4211</a:t>
            </a:r>
            <a:endParaRPr sz="16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434343"/>
                </a:solidFill>
                <a:latin typeface="Times New Roman"/>
                <a:ea typeface="Times New Roman"/>
                <a:cs typeface="Times New Roman"/>
                <a:sym typeface="Times New Roman"/>
              </a:rPr>
              <a:t>Duo Xu                                                                    dx478</a:t>
            </a:r>
            <a:endParaRPr sz="16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434343"/>
                </a:solidFill>
                <a:latin typeface="Times New Roman"/>
                <a:ea typeface="Times New Roman"/>
                <a:cs typeface="Times New Roman"/>
                <a:sym typeface="Times New Roman"/>
              </a:rPr>
              <a:t>Tianzi Zhao                                                              tz1125</a:t>
            </a:r>
            <a:endParaRPr sz="1600">
              <a:solidFill>
                <a:srgbClr val="434343"/>
              </a:solidFill>
              <a:latin typeface="Times New Roman"/>
              <a:ea typeface="Times New Roman"/>
              <a:cs typeface="Times New Roman"/>
              <a:sym typeface="Times New Roman"/>
            </a:endParaRPr>
          </a:p>
        </p:txBody>
      </p:sp>
      <p:sp>
        <p:nvSpPr>
          <p:cNvPr id="63" name="Google Shape;63;p13"/>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13"/>
          <p:cNvGrpSpPr/>
          <p:nvPr/>
        </p:nvGrpSpPr>
        <p:grpSpPr>
          <a:xfrm>
            <a:off x="64600" y="4856575"/>
            <a:ext cx="9091800" cy="268500"/>
            <a:chOff x="64600" y="4856575"/>
            <a:chExt cx="9091800" cy="268500"/>
          </a:xfrm>
        </p:grpSpPr>
        <p:sp>
          <p:nvSpPr>
            <p:cNvPr id="65" name="Google Shape;65;p13"/>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66" name="Google Shape;66;p13"/>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2"/>
          <p:cNvSpPr txBox="1"/>
          <p:nvPr/>
        </p:nvSpPr>
        <p:spPr>
          <a:xfrm>
            <a:off x="1662600" y="9419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Medium"/>
              <a:ea typeface="Roboto Medium"/>
              <a:cs typeface="Roboto Medium"/>
              <a:sym typeface="Roboto Medium"/>
            </a:endParaRPr>
          </a:p>
        </p:txBody>
      </p:sp>
      <p:grpSp>
        <p:nvGrpSpPr>
          <p:cNvPr id="223" name="Google Shape;223;p22"/>
          <p:cNvGrpSpPr/>
          <p:nvPr/>
        </p:nvGrpSpPr>
        <p:grpSpPr>
          <a:xfrm>
            <a:off x="6191468" y="-26852"/>
            <a:ext cx="2959219" cy="1987800"/>
            <a:chOff x="6191468" y="-26852"/>
            <a:chExt cx="2959219" cy="1987800"/>
          </a:xfrm>
        </p:grpSpPr>
        <p:sp>
          <p:nvSpPr>
            <p:cNvPr id="224" name="Google Shape;224;p22"/>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228" name="Google Shape;228;p22"/>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229" name="Google Shape;229;p22"/>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22"/>
          <p:cNvGrpSpPr/>
          <p:nvPr/>
        </p:nvGrpSpPr>
        <p:grpSpPr>
          <a:xfrm>
            <a:off x="64600" y="4856575"/>
            <a:ext cx="9091800" cy="268500"/>
            <a:chOff x="64600" y="4856575"/>
            <a:chExt cx="9091800" cy="268500"/>
          </a:xfrm>
        </p:grpSpPr>
        <p:sp>
          <p:nvSpPr>
            <p:cNvPr id="231" name="Google Shape;231;p22"/>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232" name="Google Shape;232;p22"/>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233" name="Google Shape;233;p22"/>
          <p:cNvSpPr txBox="1"/>
          <p:nvPr/>
        </p:nvSpPr>
        <p:spPr>
          <a:xfrm>
            <a:off x="1258800" y="198525"/>
            <a:ext cx="5110800" cy="7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Roboto Medium"/>
                <a:ea typeface="Roboto Medium"/>
                <a:cs typeface="Roboto Medium"/>
                <a:sym typeface="Roboto Medium"/>
              </a:rPr>
              <a:t>Definition</a:t>
            </a:r>
            <a:endParaRPr sz="3600">
              <a:solidFill>
                <a:srgbClr val="434343"/>
              </a:solidFill>
              <a:latin typeface="Roboto Medium"/>
              <a:ea typeface="Roboto Medium"/>
              <a:cs typeface="Roboto Medium"/>
              <a:sym typeface="Roboto Medium"/>
            </a:endParaRPr>
          </a:p>
        </p:txBody>
      </p:sp>
      <p:sp>
        <p:nvSpPr>
          <p:cNvPr id="234" name="Google Shape;234;p22"/>
          <p:cNvSpPr txBox="1"/>
          <p:nvPr/>
        </p:nvSpPr>
        <p:spPr>
          <a:xfrm>
            <a:off x="562425" y="866850"/>
            <a:ext cx="4199700" cy="3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Inflation rate (CPI):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sz="1300">
                <a:solidFill>
                  <a:srgbClr val="494444"/>
                </a:solidFill>
                <a:highlight>
                  <a:srgbClr val="FFFFFF"/>
                </a:highlight>
                <a:latin typeface="Times New Roman"/>
                <a:ea typeface="Times New Roman"/>
                <a:cs typeface="Times New Roman"/>
                <a:sym typeface="Times New Roman"/>
              </a:rPr>
              <a:t>Inflation measured by consumer price index (CPI) is defined as the change in the prices of a basket of goods and services that are typically purchased by specific groups of households. Inflation is measured in terms of the annual growth rate and in index, 2015 base year with a breakdown for food, energy and total excluding food and energy. </a:t>
            </a:r>
            <a:endParaRPr sz="1300">
              <a:solidFill>
                <a:srgbClr val="494444"/>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494444"/>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a:t>Share price:</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sz="1300">
                <a:solidFill>
                  <a:srgbClr val="494444"/>
                </a:solidFill>
                <a:highlight>
                  <a:srgbClr val="FFFFFF"/>
                </a:highlight>
                <a:latin typeface="Times New Roman"/>
                <a:ea typeface="Times New Roman"/>
                <a:cs typeface="Times New Roman"/>
                <a:sym typeface="Times New Roman"/>
              </a:rPr>
              <a:t>Share price indices are calculated from the prices of common shares of companies traded on national or foreign stock exchanges. They are usually determined by the stock exchange, using the closing daily values for the monthly data, and normally expressed as simple arithmetic averages of the daily data. </a:t>
            </a:r>
            <a:endParaRPr b="1" sz="1300">
              <a:latin typeface="Times New Roman"/>
              <a:ea typeface="Times New Roman"/>
              <a:cs typeface="Times New Roman"/>
              <a:sym typeface="Times New Roman"/>
            </a:endParaRPr>
          </a:p>
        </p:txBody>
      </p:sp>
      <p:pic>
        <p:nvPicPr>
          <p:cNvPr id="235" name="Google Shape;235;p22"/>
          <p:cNvPicPr preferRelativeResize="0"/>
          <p:nvPr/>
        </p:nvPicPr>
        <p:blipFill>
          <a:blip r:embed="rId4">
            <a:alphaModFix/>
          </a:blip>
          <a:stretch>
            <a:fillRect/>
          </a:stretch>
        </p:blipFill>
        <p:spPr>
          <a:xfrm>
            <a:off x="5150475" y="2571752"/>
            <a:ext cx="3253099" cy="1848601"/>
          </a:xfrm>
          <a:prstGeom prst="rect">
            <a:avLst/>
          </a:prstGeom>
          <a:noFill/>
          <a:ln>
            <a:noFill/>
          </a:ln>
        </p:spPr>
      </p:pic>
      <p:pic>
        <p:nvPicPr>
          <p:cNvPr id="236" name="Google Shape;236;p22"/>
          <p:cNvPicPr preferRelativeResize="0"/>
          <p:nvPr/>
        </p:nvPicPr>
        <p:blipFill>
          <a:blip r:embed="rId5">
            <a:alphaModFix/>
          </a:blip>
          <a:stretch>
            <a:fillRect/>
          </a:stretch>
        </p:blipFill>
        <p:spPr>
          <a:xfrm>
            <a:off x="5150475" y="550193"/>
            <a:ext cx="3253098" cy="17884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3"/>
          <p:cNvSpPr txBox="1"/>
          <p:nvPr/>
        </p:nvSpPr>
        <p:spPr>
          <a:xfrm>
            <a:off x="1662600" y="9419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Medium"/>
              <a:ea typeface="Roboto Medium"/>
              <a:cs typeface="Roboto Medium"/>
              <a:sym typeface="Roboto Medium"/>
            </a:endParaRPr>
          </a:p>
        </p:txBody>
      </p:sp>
      <p:grpSp>
        <p:nvGrpSpPr>
          <p:cNvPr id="242" name="Google Shape;242;p23"/>
          <p:cNvGrpSpPr/>
          <p:nvPr/>
        </p:nvGrpSpPr>
        <p:grpSpPr>
          <a:xfrm>
            <a:off x="6191468" y="-26852"/>
            <a:ext cx="2959219" cy="1987800"/>
            <a:chOff x="6191468" y="-26852"/>
            <a:chExt cx="2959219" cy="1987800"/>
          </a:xfrm>
        </p:grpSpPr>
        <p:sp>
          <p:nvSpPr>
            <p:cNvPr id="243" name="Google Shape;243;p23"/>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247" name="Google Shape;247;p23"/>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248" name="Google Shape;248;p23"/>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23"/>
          <p:cNvGrpSpPr/>
          <p:nvPr/>
        </p:nvGrpSpPr>
        <p:grpSpPr>
          <a:xfrm>
            <a:off x="64600" y="4856575"/>
            <a:ext cx="9091800" cy="268500"/>
            <a:chOff x="64600" y="4856575"/>
            <a:chExt cx="9091800" cy="268500"/>
          </a:xfrm>
        </p:grpSpPr>
        <p:sp>
          <p:nvSpPr>
            <p:cNvPr id="250" name="Google Shape;250;p23"/>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251" name="Google Shape;251;p23"/>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252" name="Google Shape;252;p23"/>
          <p:cNvSpPr txBox="1"/>
          <p:nvPr/>
        </p:nvSpPr>
        <p:spPr>
          <a:xfrm>
            <a:off x="1258800" y="198525"/>
            <a:ext cx="7017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434343"/>
                </a:solidFill>
                <a:latin typeface="Roboto Medium"/>
                <a:ea typeface="Roboto Medium"/>
                <a:cs typeface="Roboto Medium"/>
                <a:sym typeface="Roboto Medium"/>
              </a:rPr>
              <a:t>Regression and Classification</a:t>
            </a:r>
            <a:endParaRPr sz="3400">
              <a:solidFill>
                <a:srgbClr val="434343"/>
              </a:solidFill>
              <a:latin typeface="Roboto Medium"/>
              <a:ea typeface="Roboto Medium"/>
              <a:cs typeface="Roboto Medium"/>
              <a:sym typeface="Roboto Medium"/>
            </a:endParaRPr>
          </a:p>
        </p:txBody>
      </p:sp>
      <p:sp>
        <p:nvSpPr>
          <p:cNvPr id="253" name="Google Shape;253;p23"/>
          <p:cNvSpPr txBox="1"/>
          <p:nvPr/>
        </p:nvSpPr>
        <p:spPr>
          <a:xfrm>
            <a:off x="5192100" y="1088950"/>
            <a:ext cx="3345900" cy="21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         </a:t>
            </a:r>
            <a:r>
              <a:rPr b="1" lang="en" sz="1600">
                <a:latin typeface="Times New Roman"/>
                <a:ea typeface="Times New Roman"/>
                <a:cs typeface="Times New Roman"/>
                <a:sym typeface="Times New Roman"/>
              </a:rPr>
              <a:t>Explanation</a:t>
            </a:r>
            <a:endParaRPr b="1" sz="1600">
              <a:latin typeface="Times New Roman"/>
              <a:ea typeface="Times New Roman"/>
              <a:cs typeface="Times New Roman"/>
              <a:sym typeface="Times New Roman"/>
            </a:endParaRPr>
          </a:p>
          <a:p>
            <a:pPr indent="0" lvl="0" marL="0" rtl="0" algn="l">
              <a:spcBef>
                <a:spcPts val="0"/>
              </a:spcBef>
              <a:spcAft>
                <a:spcPts val="0"/>
              </a:spcAft>
              <a:buNone/>
            </a:pPr>
            <a:r>
              <a:t/>
            </a:r>
            <a:endParaRPr b="1"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The results (r score) from linear regression, lasso regression and ridge regression are all negative, so the model does not fit.</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p:txBody>
      </p:sp>
      <p:sp>
        <p:nvSpPr>
          <p:cNvPr id="254" name="Google Shape;254;p23"/>
          <p:cNvSpPr txBox="1"/>
          <p:nvPr/>
        </p:nvSpPr>
        <p:spPr>
          <a:xfrm>
            <a:off x="348875" y="1088950"/>
            <a:ext cx="5034300" cy="30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Linear regression</a:t>
            </a:r>
            <a:endParaRPr b="1" sz="1600"/>
          </a:p>
          <a:p>
            <a:pPr indent="0" lvl="0" marL="0" rtl="0" algn="l">
              <a:lnSpc>
                <a:spcPct val="115000"/>
              </a:lnSpc>
              <a:spcBef>
                <a:spcPts val="0"/>
              </a:spcBef>
              <a:spcAft>
                <a:spcPts val="0"/>
              </a:spcAft>
              <a:buNone/>
            </a:pPr>
            <a:r>
              <a:rPr lang="en" sz="1350">
                <a:highlight>
                  <a:srgbClr val="FFFFFF"/>
                </a:highlight>
              </a:rPr>
              <a:t> x1 = 'new_case_rate', x2 = 'death_rate', </a:t>
            </a:r>
            <a:r>
              <a:rPr lang="en" sz="1350">
                <a:highlight>
                  <a:srgbClr val="FFFF00"/>
                </a:highlight>
              </a:rPr>
              <a:t>y =’ inflation_rate’</a:t>
            </a:r>
            <a:endParaRPr sz="1350">
              <a:highlight>
                <a:srgbClr val="FFFF00"/>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L</a:t>
            </a:r>
            <a:r>
              <a:rPr b="1" lang="en" sz="1600"/>
              <a:t>asso regression</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b="1" lang="en" sz="1600"/>
              <a:t>Ridge regression</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t/>
            </a:r>
            <a:endParaRPr b="1" sz="1600"/>
          </a:p>
          <a:p>
            <a:pPr indent="0" lvl="0" marL="0" rtl="0" algn="l">
              <a:lnSpc>
                <a:spcPct val="115000"/>
              </a:lnSpc>
              <a:spcBef>
                <a:spcPts val="0"/>
              </a:spcBef>
              <a:spcAft>
                <a:spcPts val="0"/>
              </a:spcAft>
              <a:buClr>
                <a:schemeClr val="dk1"/>
              </a:buClr>
              <a:buSzPts val="1100"/>
              <a:buFont typeface="Arial"/>
              <a:buNone/>
            </a:pPr>
            <a:r>
              <a:t/>
            </a:r>
            <a:endParaRPr sz="1250">
              <a:solidFill>
                <a:srgbClr val="BA2121"/>
              </a:solidFill>
              <a:highlight>
                <a:srgbClr val="F7F7F7"/>
              </a:highlight>
            </a:endParaRPr>
          </a:p>
        </p:txBody>
      </p:sp>
      <p:pic>
        <p:nvPicPr>
          <p:cNvPr id="255" name="Google Shape;255;p23"/>
          <p:cNvPicPr preferRelativeResize="0"/>
          <p:nvPr/>
        </p:nvPicPr>
        <p:blipFill>
          <a:blip r:embed="rId4">
            <a:alphaModFix/>
          </a:blip>
          <a:stretch>
            <a:fillRect/>
          </a:stretch>
        </p:blipFill>
        <p:spPr>
          <a:xfrm>
            <a:off x="391550" y="1685325"/>
            <a:ext cx="3626650" cy="361500"/>
          </a:xfrm>
          <a:prstGeom prst="rect">
            <a:avLst/>
          </a:prstGeom>
          <a:noFill/>
          <a:ln>
            <a:noFill/>
          </a:ln>
        </p:spPr>
      </p:pic>
      <p:pic>
        <p:nvPicPr>
          <p:cNvPr id="256" name="Google Shape;256;p23"/>
          <p:cNvPicPr preferRelativeResize="0"/>
          <p:nvPr/>
        </p:nvPicPr>
        <p:blipFill>
          <a:blip r:embed="rId5">
            <a:alphaModFix/>
          </a:blip>
          <a:stretch>
            <a:fillRect/>
          </a:stretch>
        </p:blipFill>
        <p:spPr>
          <a:xfrm>
            <a:off x="391550" y="2446575"/>
            <a:ext cx="3626650" cy="353188"/>
          </a:xfrm>
          <a:prstGeom prst="rect">
            <a:avLst/>
          </a:prstGeom>
          <a:noFill/>
          <a:ln>
            <a:noFill/>
          </a:ln>
        </p:spPr>
      </p:pic>
      <p:pic>
        <p:nvPicPr>
          <p:cNvPr id="257" name="Google Shape;257;p23"/>
          <p:cNvPicPr preferRelativeResize="0"/>
          <p:nvPr/>
        </p:nvPicPr>
        <p:blipFill>
          <a:blip r:embed="rId6">
            <a:alphaModFix/>
          </a:blip>
          <a:stretch>
            <a:fillRect/>
          </a:stretch>
        </p:blipFill>
        <p:spPr>
          <a:xfrm>
            <a:off x="348875" y="3207788"/>
            <a:ext cx="4050224" cy="469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4"/>
          <p:cNvSpPr txBox="1"/>
          <p:nvPr/>
        </p:nvSpPr>
        <p:spPr>
          <a:xfrm>
            <a:off x="1662600" y="9419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Medium"/>
              <a:ea typeface="Roboto Medium"/>
              <a:cs typeface="Roboto Medium"/>
              <a:sym typeface="Roboto Medium"/>
            </a:endParaRPr>
          </a:p>
        </p:txBody>
      </p:sp>
      <p:grpSp>
        <p:nvGrpSpPr>
          <p:cNvPr id="263" name="Google Shape;263;p24"/>
          <p:cNvGrpSpPr/>
          <p:nvPr/>
        </p:nvGrpSpPr>
        <p:grpSpPr>
          <a:xfrm>
            <a:off x="6191468" y="-26852"/>
            <a:ext cx="2959219" cy="1987800"/>
            <a:chOff x="6191468" y="-26852"/>
            <a:chExt cx="2959219" cy="1987800"/>
          </a:xfrm>
        </p:grpSpPr>
        <p:sp>
          <p:nvSpPr>
            <p:cNvPr id="264" name="Google Shape;264;p24"/>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268" name="Google Shape;268;p24"/>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269" name="Google Shape;269;p24"/>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4"/>
          <p:cNvGrpSpPr/>
          <p:nvPr/>
        </p:nvGrpSpPr>
        <p:grpSpPr>
          <a:xfrm>
            <a:off x="64600" y="4856575"/>
            <a:ext cx="9091800" cy="268500"/>
            <a:chOff x="64600" y="4856575"/>
            <a:chExt cx="9091800" cy="268500"/>
          </a:xfrm>
        </p:grpSpPr>
        <p:sp>
          <p:nvSpPr>
            <p:cNvPr id="271" name="Google Shape;271;p24"/>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272" name="Google Shape;272;p24"/>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273" name="Google Shape;273;p24"/>
          <p:cNvSpPr txBox="1"/>
          <p:nvPr/>
        </p:nvSpPr>
        <p:spPr>
          <a:xfrm>
            <a:off x="1258800" y="198525"/>
            <a:ext cx="7017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434343"/>
                </a:solidFill>
                <a:latin typeface="Roboto Medium"/>
                <a:ea typeface="Roboto Medium"/>
                <a:cs typeface="Roboto Medium"/>
                <a:sym typeface="Roboto Medium"/>
              </a:rPr>
              <a:t>Logistic </a:t>
            </a:r>
            <a:r>
              <a:rPr lang="en" sz="3400">
                <a:solidFill>
                  <a:srgbClr val="434343"/>
                </a:solidFill>
                <a:latin typeface="Roboto Medium"/>
                <a:ea typeface="Roboto Medium"/>
                <a:cs typeface="Roboto Medium"/>
                <a:sym typeface="Roboto Medium"/>
              </a:rPr>
              <a:t>Regression </a:t>
            </a:r>
            <a:endParaRPr sz="3400">
              <a:solidFill>
                <a:srgbClr val="434343"/>
              </a:solidFill>
              <a:latin typeface="Roboto Medium"/>
              <a:ea typeface="Roboto Medium"/>
              <a:cs typeface="Roboto Medium"/>
              <a:sym typeface="Roboto Medium"/>
            </a:endParaRPr>
          </a:p>
        </p:txBody>
      </p:sp>
      <p:sp>
        <p:nvSpPr>
          <p:cNvPr id="274" name="Google Shape;274;p24"/>
          <p:cNvSpPr txBox="1"/>
          <p:nvPr/>
        </p:nvSpPr>
        <p:spPr>
          <a:xfrm>
            <a:off x="6060300" y="1223625"/>
            <a:ext cx="3083700" cy="30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        M</a:t>
            </a:r>
            <a:r>
              <a:rPr b="1" lang="en" sz="1600">
                <a:latin typeface="Times New Roman"/>
                <a:ea typeface="Times New Roman"/>
                <a:cs typeface="Times New Roman"/>
                <a:sym typeface="Times New Roman"/>
              </a:rPr>
              <a:t>ore</a:t>
            </a:r>
            <a:r>
              <a:rPr b="1" lang="en" sz="1600">
                <a:latin typeface="Times New Roman"/>
                <a:ea typeface="Times New Roman"/>
                <a:cs typeface="Times New Roman"/>
                <a:sym typeface="Times New Roman"/>
              </a:rPr>
              <a:t> explanation</a:t>
            </a:r>
            <a:endParaRPr b="1" sz="1600">
              <a:latin typeface="Times New Roman"/>
              <a:ea typeface="Times New Roman"/>
              <a:cs typeface="Times New Roman"/>
              <a:sym typeface="Times New Roman"/>
            </a:endParaRPr>
          </a:p>
          <a:p>
            <a:pPr indent="0" lvl="0" marL="0" rtl="0" algn="l">
              <a:spcBef>
                <a:spcPts val="0"/>
              </a:spcBef>
              <a:spcAft>
                <a:spcPts val="0"/>
              </a:spcAft>
              <a:buNone/>
            </a:pPr>
            <a:r>
              <a:t/>
            </a:r>
            <a:endParaRPr b="1" sz="1600">
              <a:latin typeface="Times New Roman"/>
              <a:ea typeface="Times New Roman"/>
              <a:cs typeface="Times New Roman"/>
              <a:sym typeface="Times New Roman"/>
            </a:endParaRPr>
          </a:p>
          <a:p>
            <a:pPr indent="0" lvl="0" marL="0" rtl="0" algn="l">
              <a:spcBef>
                <a:spcPts val="0"/>
              </a:spcBef>
              <a:spcAft>
                <a:spcPts val="0"/>
              </a:spcAft>
              <a:buNone/>
            </a:pPr>
            <a:r>
              <a:t/>
            </a:r>
            <a:endParaRPr b="1" sz="1600">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Since t</a:t>
            </a:r>
            <a:r>
              <a:rPr lang="en" sz="1600">
                <a:solidFill>
                  <a:schemeClr val="dk1"/>
                </a:solidFill>
                <a:latin typeface="Times New Roman"/>
                <a:ea typeface="Times New Roman"/>
                <a:cs typeface="Times New Roman"/>
                <a:sym typeface="Times New Roman"/>
              </a:rPr>
              <a:t>he results (f score) from logistic regression is 0.8, close to 1, so this model has high accuracy.</a:t>
            </a:r>
            <a:endParaRPr sz="1600">
              <a:latin typeface="Times New Roman"/>
              <a:ea typeface="Times New Roman"/>
              <a:cs typeface="Times New Roman"/>
              <a:sym typeface="Times New Roman"/>
            </a:endParaRPr>
          </a:p>
        </p:txBody>
      </p:sp>
      <p:sp>
        <p:nvSpPr>
          <p:cNvPr id="275" name="Google Shape;275;p24"/>
          <p:cNvSpPr txBox="1"/>
          <p:nvPr/>
        </p:nvSpPr>
        <p:spPr>
          <a:xfrm>
            <a:off x="271800" y="797425"/>
            <a:ext cx="6235800" cy="41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Set a binary before we do regression:</a:t>
            </a:r>
            <a:endParaRPr b="1" sz="1500">
              <a:latin typeface="Times New Roman"/>
              <a:ea typeface="Times New Roman"/>
              <a:cs typeface="Times New Roman"/>
              <a:sym typeface="Times New Roman"/>
            </a:endParaRPr>
          </a:p>
          <a:p>
            <a:pPr indent="0" lvl="0" marL="0" rtl="0" algn="l">
              <a:spcBef>
                <a:spcPts val="0"/>
              </a:spcBef>
              <a:spcAft>
                <a:spcPts val="0"/>
              </a:spcAft>
              <a:buNone/>
            </a:pPr>
            <a:r>
              <a:t/>
            </a:r>
            <a:endParaRPr b="1" sz="15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00">
                <a:highlight>
                  <a:srgbClr val="FFFFFF"/>
                </a:highlight>
                <a:latin typeface="Times New Roman"/>
                <a:ea typeface="Times New Roman"/>
                <a:cs typeface="Times New Roman"/>
                <a:sym typeface="Times New Roman"/>
              </a:rPr>
              <a:t>European 19 countries'</a:t>
            </a:r>
            <a:r>
              <a:rPr b="1" lang="en" sz="1500">
                <a:highlight>
                  <a:srgbClr val="FFFFFF"/>
                </a:highlight>
                <a:latin typeface="Times New Roman"/>
                <a:ea typeface="Times New Roman"/>
                <a:cs typeface="Times New Roman"/>
                <a:sym typeface="Times New Roman"/>
              </a:rPr>
              <a:t> share price</a:t>
            </a:r>
            <a:r>
              <a:rPr lang="en" sz="1500">
                <a:highlight>
                  <a:srgbClr val="FFFFFF"/>
                </a:highlight>
                <a:latin typeface="Times New Roman"/>
                <a:ea typeface="Times New Roman"/>
                <a:cs typeface="Times New Roman"/>
                <a:sym typeface="Times New Roman"/>
              </a:rPr>
              <a:t> in 2019 is </a:t>
            </a:r>
            <a:r>
              <a:rPr b="1" lang="en" sz="1500">
                <a:solidFill>
                  <a:srgbClr val="FF0000"/>
                </a:solidFill>
                <a:highlight>
                  <a:srgbClr val="FFFFFF"/>
                </a:highlight>
                <a:latin typeface="Times New Roman"/>
                <a:ea typeface="Times New Roman"/>
                <a:cs typeface="Times New Roman"/>
                <a:sym typeface="Times New Roman"/>
              </a:rPr>
              <a:t>104.92</a:t>
            </a:r>
            <a:r>
              <a:rPr lang="en" sz="1500">
                <a:highlight>
                  <a:srgbClr val="FFFFFF"/>
                </a:highlight>
                <a:latin typeface="Times New Roman"/>
                <a:ea typeface="Times New Roman"/>
                <a:cs typeface="Times New Roman"/>
                <a:sym typeface="Times New Roman"/>
              </a:rPr>
              <a:t> and USA is </a:t>
            </a:r>
            <a:r>
              <a:rPr b="1" lang="en" sz="1500">
                <a:solidFill>
                  <a:srgbClr val="FF0000"/>
                </a:solidFill>
                <a:highlight>
                  <a:srgbClr val="FFFFFF"/>
                </a:highlight>
                <a:latin typeface="Times New Roman"/>
                <a:ea typeface="Times New Roman"/>
                <a:cs typeface="Times New Roman"/>
                <a:sym typeface="Times New Roman"/>
              </a:rPr>
              <a:t>120.4798</a:t>
            </a:r>
            <a:r>
              <a:rPr lang="en" sz="1500">
                <a:highlight>
                  <a:srgbClr val="FFFFFF"/>
                </a:highlight>
                <a:latin typeface="Times New Roman"/>
                <a:ea typeface="Times New Roman"/>
                <a:cs typeface="Times New Roman"/>
                <a:sym typeface="Times New Roman"/>
              </a:rPr>
              <a:t>.</a:t>
            </a:r>
            <a:endParaRPr sz="15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00">
                <a:solidFill>
                  <a:schemeClr val="dk1"/>
                </a:solidFill>
                <a:highlight>
                  <a:srgbClr val="FFFFFF"/>
                </a:highlight>
                <a:latin typeface="Times New Roman"/>
                <a:ea typeface="Times New Roman"/>
                <a:cs typeface="Times New Roman"/>
                <a:sym typeface="Times New Roman"/>
              </a:rPr>
              <a:t>x1 = 'new_case_rate', x2 = 'death_rate', y =’ share_price_value’</a:t>
            </a:r>
            <a:endParaRPr sz="15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00">
                <a:highlight>
                  <a:srgbClr val="FFFFFF"/>
                </a:highlight>
                <a:latin typeface="Times New Roman"/>
                <a:ea typeface="Times New Roman"/>
                <a:cs typeface="Times New Roman"/>
                <a:sym typeface="Times New Roman"/>
              </a:rPr>
              <a:t>If the outcome returns more 1 than 0, it shows COVID-19 do not have significant negative influence on the economy because share price is going high; </a:t>
            </a:r>
            <a:r>
              <a:rPr lang="en" sz="1500">
                <a:solidFill>
                  <a:schemeClr val="dk1"/>
                </a:solidFill>
                <a:highlight>
                  <a:srgbClr val="FFFFFF"/>
                </a:highlight>
                <a:latin typeface="Times New Roman"/>
                <a:ea typeface="Times New Roman"/>
                <a:cs typeface="Times New Roman"/>
                <a:sym typeface="Times New Roman"/>
              </a:rPr>
              <a:t>If the outcome returns more 0 than 1, then the </a:t>
            </a:r>
            <a:r>
              <a:rPr lang="en" sz="1500">
                <a:solidFill>
                  <a:schemeClr val="dk1"/>
                </a:solidFill>
                <a:latin typeface="Times New Roman"/>
                <a:ea typeface="Times New Roman"/>
                <a:cs typeface="Times New Roman"/>
                <a:sym typeface="Times New Roman"/>
              </a:rPr>
              <a:t>the impact is significant. Here is our outcome: </a:t>
            </a:r>
            <a:r>
              <a:rPr b="1" lang="en" sz="1200">
                <a:solidFill>
                  <a:schemeClr val="dk1"/>
                </a:solidFill>
                <a:highlight>
                  <a:srgbClr val="FFFF00"/>
                </a:highlight>
              </a:rPr>
              <a:t>[1 0 0 1 0]</a:t>
            </a:r>
            <a:endParaRPr b="1" sz="1200">
              <a:solidFill>
                <a:schemeClr val="dk1"/>
              </a:solidFill>
              <a:highlight>
                <a:srgbClr val="FFFF00"/>
              </a:highlight>
            </a:endParaRPr>
          </a:p>
          <a:p>
            <a:pPr indent="0" lvl="0" marL="0" rtl="0" algn="l">
              <a:lnSpc>
                <a:spcPct val="115000"/>
              </a:lnSpc>
              <a:spcBef>
                <a:spcPts val="0"/>
              </a:spcBef>
              <a:spcAft>
                <a:spcPts val="0"/>
              </a:spcAft>
              <a:buNone/>
            </a:pPr>
            <a:r>
              <a:rPr lang="en" sz="1500">
                <a:solidFill>
                  <a:schemeClr val="dk1"/>
                </a:solidFill>
                <a:highlight>
                  <a:srgbClr val="FFFFFF"/>
                </a:highlight>
                <a:latin typeface="Times New Roman"/>
                <a:ea typeface="Times New Roman"/>
                <a:cs typeface="Times New Roman"/>
                <a:sym typeface="Times New Roman"/>
              </a:rPr>
              <a:t>So, COVID-19 has significant negative influence on the economy.</a:t>
            </a:r>
            <a:endParaRPr b="1" sz="1150">
              <a:solidFill>
                <a:schemeClr val="dk1"/>
              </a:solidFill>
              <a:highlight>
                <a:srgbClr val="FFFFFF"/>
              </a:highlight>
            </a:endParaRPr>
          </a:p>
          <a:p>
            <a:pPr indent="0" lvl="0" marL="0" rtl="0" algn="l">
              <a:lnSpc>
                <a:spcPct val="115000"/>
              </a:lnSpc>
              <a:spcBef>
                <a:spcPts val="0"/>
              </a:spcBef>
              <a:spcAft>
                <a:spcPts val="0"/>
              </a:spcAft>
              <a:buNone/>
            </a:pPr>
            <a:r>
              <a:t/>
            </a:r>
            <a:endParaRPr b="1" sz="1050">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highlight>
                <a:srgbClr val="FFFFFF"/>
              </a:highlight>
              <a:latin typeface="Times New Roman"/>
              <a:ea typeface="Times New Roman"/>
              <a:cs typeface="Times New Roman"/>
              <a:sym typeface="Times New Roman"/>
            </a:endParaRPr>
          </a:p>
        </p:txBody>
      </p:sp>
      <p:pic>
        <p:nvPicPr>
          <p:cNvPr id="276" name="Google Shape;276;p24"/>
          <p:cNvPicPr preferRelativeResize="0"/>
          <p:nvPr/>
        </p:nvPicPr>
        <p:blipFill>
          <a:blip r:embed="rId4">
            <a:alphaModFix/>
          </a:blip>
          <a:stretch>
            <a:fillRect/>
          </a:stretch>
        </p:blipFill>
        <p:spPr>
          <a:xfrm>
            <a:off x="6507513" y="1685325"/>
            <a:ext cx="2189273" cy="431025"/>
          </a:xfrm>
          <a:prstGeom prst="rect">
            <a:avLst/>
          </a:prstGeom>
          <a:noFill/>
          <a:ln>
            <a:noFill/>
          </a:ln>
        </p:spPr>
      </p:pic>
      <p:pic>
        <p:nvPicPr>
          <p:cNvPr id="277" name="Google Shape;277;p24"/>
          <p:cNvPicPr preferRelativeResize="0"/>
          <p:nvPr/>
        </p:nvPicPr>
        <p:blipFill>
          <a:blip r:embed="rId5">
            <a:alphaModFix/>
          </a:blip>
          <a:stretch>
            <a:fillRect/>
          </a:stretch>
        </p:blipFill>
        <p:spPr>
          <a:xfrm>
            <a:off x="313450" y="1946001"/>
            <a:ext cx="5328701" cy="1309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5"/>
          <p:cNvSpPr txBox="1"/>
          <p:nvPr/>
        </p:nvSpPr>
        <p:spPr>
          <a:xfrm>
            <a:off x="1662600" y="9419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Medium"/>
              <a:ea typeface="Roboto Medium"/>
              <a:cs typeface="Roboto Medium"/>
              <a:sym typeface="Roboto Medium"/>
            </a:endParaRPr>
          </a:p>
        </p:txBody>
      </p:sp>
      <p:grpSp>
        <p:nvGrpSpPr>
          <p:cNvPr id="283" name="Google Shape;283;p25"/>
          <p:cNvGrpSpPr/>
          <p:nvPr/>
        </p:nvGrpSpPr>
        <p:grpSpPr>
          <a:xfrm>
            <a:off x="6191468" y="-26852"/>
            <a:ext cx="2959219" cy="1987800"/>
            <a:chOff x="6191468" y="-26852"/>
            <a:chExt cx="2959219" cy="1987800"/>
          </a:xfrm>
        </p:grpSpPr>
        <p:sp>
          <p:nvSpPr>
            <p:cNvPr id="284" name="Google Shape;284;p25"/>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288" name="Google Shape;288;p25"/>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289" name="Google Shape;289;p25"/>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5"/>
          <p:cNvGrpSpPr/>
          <p:nvPr/>
        </p:nvGrpSpPr>
        <p:grpSpPr>
          <a:xfrm>
            <a:off x="64600" y="4856575"/>
            <a:ext cx="9091800" cy="268500"/>
            <a:chOff x="64600" y="4856575"/>
            <a:chExt cx="9091800" cy="268500"/>
          </a:xfrm>
        </p:grpSpPr>
        <p:sp>
          <p:nvSpPr>
            <p:cNvPr id="291" name="Google Shape;291;p25"/>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292" name="Google Shape;292;p25"/>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293" name="Google Shape;293;p25"/>
          <p:cNvSpPr txBox="1"/>
          <p:nvPr/>
        </p:nvSpPr>
        <p:spPr>
          <a:xfrm>
            <a:off x="1258800" y="198525"/>
            <a:ext cx="7017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434343"/>
                </a:solidFill>
                <a:latin typeface="Roboto Medium"/>
                <a:ea typeface="Roboto Medium"/>
                <a:cs typeface="Roboto Medium"/>
                <a:sym typeface="Roboto Medium"/>
              </a:rPr>
              <a:t>Logistic Regression </a:t>
            </a:r>
            <a:endParaRPr sz="3400">
              <a:solidFill>
                <a:srgbClr val="434343"/>
              </a:solidFill>
              <a:latin typeface="Roboto Medium"/>
              <a:ea typeface="Roboto Medium"/>
              <a:cs typeface="Roboto Medium"/>
              <a:sym typeface="Roboto Medium"/>
            </a:endParaRPr>
          </a:p>
        </p:txBody>
      </p:sp>
      <p:sp>
        <p:nvSpPr>
          <p:cNvPr id="294" name="Google Shape;294;p25"/>
          <p:cNvSpPr txBox="1"/>
          <p:nvPr/>
        </p:nvSpPr>
        <p:spPr>
          <a:xfrm>
            <a:off x="5915250" y="1176650"/>
            <a:ext cx="3083700" cy="30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         More explanation:</a:t>
            </a:r>
            <a:endParaRPr b="1" sz="1600">
              <a:latin typeface="Times New Roman"/>
              <a:ea typeface="Times New Roman"/>
              <a:cs typeface="Times New Roman"/>
              <a:sym typeface="Times New Roman"/>
            </a:endParaRPr>
          </a:p>
          <a:p>
            <a:pPr indent="0" lvl="0" marL="0" rtl="0" algn="l">
              <a:spcBef>
                <a:spcPts val="0"/>
              </a:spcBef>
              <a:spcAft>
                <a:spcPts val="0"/>
              </a:spcAft>
              <a:buNone/>
            </a:pPr>
            <a:r>
              <a:t/>
            </a:r>
            <a:endParaRPr b="1" sz="1600">
              <a:latin typeface="Times New Roman"/>
              <a:ea typeface="Times New Roman"/>
              <a:cs typeface="Times New Roman"/>
              <a:sym typeface="Times New Roman"/>
            </a:endParaRPr>
          </a:p>
          <a:p>
            <a:pPr indent="0" lvl="0" marL="0" rtl="0" algn="l">
              <a:spcBef>
                <a:spcPts val="0"/>
              </a:spcBef>
              <a:spcAft>
                <a:spcPts val="0"/>
              </a:spcAft>
              <a:buNone/>
            </a:pPr>
            <a:r>
              <a:t/>
            </a:r>
            <a:endParaRPr b="1" sz="1600">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Since t</a:t>
            </a:r>
            <a:r>
              <a:rPr lang="en" sz="1600">
                <a:solidFill>
                  <a:schemeClr val="dk1"/>
                </a:solidFill>
                <a:latin typeface="Times New Roman"/>
                <a:ea typeface="Times New Roman"/>
                <a:cs typeface="Times New Roman"/>
                <a:sym typeface="Times New Roman"/>
              </a:rPr>
              <a:t>he results (f score) from logistic regression is 0.75, close to 1, so this model has high accuracy.</a:t>
            </a:r>
            <a:endParaRPr sz="1600">
              <a:latin typeface="Times New Roman"/>
              <a:ea typeface="Times New Roman"/>
              <a:cs typeface="Times New Roman"/>
              <a:sym typeface="Times New Roman"/>
            </a:endParaRPr>
          </a:p>
        </p:txBody>
      </p:sp>
      <p:sp>
        <p:nvSpPr>
          <p:cNvPr id="295" name="Google Shape;295;p25"/>
          <p:cNvSpPr txBox="1"/>
          <p:nvPr/>
        </p:nvSpPr>
        <p:spPr>
          <a:xfrm>
            <a:off x="271800" y="797425"/>
            <a:ext cx="5818800" cy="41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Set a binary before we do regression:</a:t>
            </a:r>
            <a:endParaRPr sz="15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00">
                <a:highlight>
                  <a:srgbClr val="FFFFFF"/>
                </a:highlight>
                <a:latin typeface="Times New Roman"/>
                <a:ea typeface="Times New Roman"/>
                <a:cs typeface="Times New Roman"/>
                <a:sym typeface="Times New Roman"/>
              </a:rPr>
              <a:t>World inflation rate in 2019 was </a:t>
            </a:r>
            <a:r>
              <a:rPr b="1" lang="en" sz="1500">
                <a:solidFill>
                  <a:srgbClr val="FF0000"/>
                </a:solidFill>
                <a:highlight>
                  <a:srgbClr val="FFFFFF"/>
                </a:highlight>
                <a:latin typeface="Times New Roman"/>
                <a:ea typeface="Times New Roman"/>
                <a:cs typeface="Times New Roman"/>
                <a:sym typeface="Times New Roman"/>
              </a:rPr>
              <a:t>1.76%</a:t>
            </a:r>
            <a:r>
              <a:rPr b="1" lang="en" sz="1500">
                <a:highlight>
                  <a:srgbClr val="FFFFFF"/>
                </a:highlight>
                <a:latin typeface="Times New Roman"/>
                <a:ea typeface="Times New Roman"/>
                <a:cs typeface="Times New Roman"/>
                <a:sym typeface="Times New Roman"/>
              </a:rPr>
              <a:t>.</a:t>
            </a:r>
            <a:endParaRPr b="1" sz="15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00">
                <a:highlight>
                  <a:srgbClr val="FFFFFF"/>
                </a:highlight>
                <a:latin typeface="Times New Roman"/>
                <a:ea typeface="Times New Roman"/>
                <a:cs typeface="Times New Roman"/>
                <a:sym typeface="Times New Roman"/>
              </a:rPr>
              <a:t>x1 = 'new_case_rate', x2 = 'death_rate', y =’ inflation_rate’</a:t>
            </a:r>
            <a:endParaRPr sz="1500">
              <a:highlight>
                <a:srgbClr val="FFFFFF"/>
              </a:highlight>
              <a:latin typeface="Times New Roman"/>
              <a:ea typeface="Times New Roman"/>
              <a:cs typeface="Times New Roman"/>
              <a:sym typeface="Times New Roman"/>
            </a:endParaRPr>
          </a:p>
        </p:txBody>
      </p:sp>
      <p:pic>
        <p:nvPicPr>
          <p:cNvPr id="296" name="Google Shape;296;p25"/>
          <p:cNvPicPr preferRelativeResize="0"/>
          <p:nvPr/>
        </p:nvPicPr>
        <p:blipFill>
          <a:blip r:embed="rId4">
            <a:alphaModFix/>
          </a:blip>
          <a:stretch>
            <a:fillRect/>
          </a:stretch>
        </p:blipFill>
        <p:spPr>
          <a:xfrm>
            <a:off x="6378875" y="1514626"/>
            <a:ext cx="2490452" cy="431025"/>
          </a:xfrm>
          <a:prstGeom prst="rect">
            <a:avLst/>
          </a:prstGeom>
          <a:noFill/>
          <a:ln>
            <a:noFill/>
          </a:ln>
        </p:spPr>
      </p:pic>
      <p:pic>
        <p:nvPicPr>
          <p:cNvPr id="297" name="Google Shape;297;p25"/>
          <p:cNvPicPr preferRelativeResize="0"/>
          <p:nvPr/>
        </p:nvPicPr>
        <p:blipFill>
          <a:blip r:embed="rId5">
            <a:alphaModFix/>
          </a:blip>
          <a:stretch>
            <a:fillRect/>
          </a:stretch>
        </p:blipFill>
        <p:spPr>
          <a:xfrm>
            <a:off x="271800" y="1950325"/>
            <a:ext cx="3592066" cy="1011325"/>
          </a:xfrm>
          <a:prstGeom prst="rect">
            <a:avLst/>
          </a:prstGeom>
          <a:noFill/>
          <a:ln>
            <a:noFill/>
          </a:ln>
        </p:spPr>
      </p:pic>
      <p:sp>
        <p:nvSpPr>
          <p:cNvPr id="298" name="Google Shape;298;p25"/>
          <p:cNvSpPr txBox="1"/>
          <p:nvPr/>
        </p:nvSpPr>
        <p:spPr>
          <a:xfrm>
            <a:off x="271800" y="2961650"/>
            <a:ext cx="5517900" cy="173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highlight>
                  <a:srgbClr val="FFFFFF"/>
                </a:highlight>
                <a:latin typeface="Times New Roman"/>
                <a:ea typeface="Times New Roman"/>
                <a:cs typeface="Times New Roman"/>
                <a:sym typeface="Times New Roman"/>
              </a:rPr>
              <a:t>If the outcome returns more 1 than 0, it shows COVID -19 has negative  influence on the economy because inflation rate is high; If the outcome returns more 0 than 1, then the </a:t>
            </a:r>
            <a:r>
              <a:rPr lang="en" sz="1500">
                <a:solidFill>
                  <a:schemeClr val="dk1"/>
                </a:solidFill>
                <a:latin typeface="Times New Roman"/>
                <a:ea typeface="Times New Roman"/>
                <a:cs typeface="Times New Roman"/>
                <a:sym typeface="Times New Roman"/>
              </a:rPr>
              <a:t>the impact is not negative. Here is our outcome: </a:t>
            </a:r>
            <a:r>
              <a:rPr b="1" lang="en" sz="1200">
                <a:solidFill>
                  <a:schemeClr val="dk1"/>
                </a:solidFill>
                <a:highlight>
                  <a:srgbClr val="FFFF00"/>
                </a:highlight>
              </a:rPr>
              <a:t>[1 1 1 1 0]</a:t>
            </a:r>
            <a:endParaRPr b="1" sz="1500">
              <a:solidFill>
                <a:schemeClr val="dk1"/>
              </a:solidFill>
              <a:highlight>
                <a:srgbClr val="FFFF00"/>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00">
                <a:solidFill>
                  <a:schemeClr val="dk1"/>
                </a:solidFill>
                <a:highlight>
                  <a:srgbClr val="FFFFFF"/>
                </a:highlight>
                <a:latin typeface="Times New Roman"/>
                <a:ea typeface="Times New Roman"/>
                <a:cs typeface="Times New Roman"/>
                <a:sym typeface="Times New Roman"/>
              </a:rPr>
              <a:t>So, COVID-19 has negative influence on the economy.</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grpSp>
        <p:nvGrpSpPr>
          <p:cNvPr id="303" name="Google Shape;303;p26"/>
          <p:cNvGrpSpPr/>
          <p:nvPr/>
        </p:nvGrpSpPr>
        <p:grpSpPr>
          <a:xfrm>
            <a:off x="6191468" y="-26852"/>
            <a:ext cx="2959219" cy="1987800"/>
            <a:chOff x="6191468" y="-26852"/>
            <a:chExt cx="2959219" cy="1987800"/>
          </a:xfrm>
        </p:grpSpPr>
        <p:sp>
          <p:nvSpPr>
            <p:cNvPr id="304" name="Google Shape;304;p26"/>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308" name="Google Shape;308;p26"/>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309" name="Google Shape;309;p26"/>
          <p:cNvSpPr txBox="1"/>
          <p:nvPr/>
        </p:nvSpPr>
        <p:spPr>
          <a:xfrm>
            <a:off x="1662600" y="27028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Thin"/>
              <a:ea typeface="Roboto Thin"/>
              <a:cs typeface="Roboto Thin"/>
              <a:sym typeface="Roboto Thin"/>
            </a:endParaRPr>
          </a:p>
        </p:txBody>
      </p:sp>
      <p:sp>
        <p:nvSpPr>
          <p:cNvPr id="310" name="Google Shape;310;p26"/>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26"/>
          <p:cNvGrpSpPr/>
          <p:nvPr/>
        </p:nvGrpSpPr>
        <p:grpSpPr>
          <a:xfrm>
            <a:off x="64600" y="4856575"/>
            <a:ext cx="9091800" cy="268500"/>
            <a:chOff x="64600" y="4856575"/>
            <a:chExt cx="9091800" cy="268500"/>
          </a:xfrm>
        </p:grpSpPr>
        <p:sp>
          <p:nvSpPr>
            <p:cNvPr id="312" name="Google Shape;312;p26"/>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313" name="Google Shape;313;p26"/>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314" name="Google Shape;314;p26"/>
          <p:cNvSpPr txBox="1"/>
          <p:nvPr/>
        </p:nvSpPr>
        <p:spPr>
          <a:xfrm>
            <a:off x="1258800" y="198525"/>
            <a:ext cx="7017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434343"/>
                </a:solidFill>
                <a:latin typeface="Roboto Medium"/>
                <a:ea typeface="Roboto Medium"/>
                <a:cs typeface="Roboto Medium"/>
                <a:sym typeface="Roboto Medium"/>
              </a:rPr>
              <a:t>ROC-AUC curve</a:t>
            </a:r>
            <a:endParaRPr sz="3400">
              <a:solidFill>
                <a:srgbClr val="434343"/>
              </a:solidFill>
              <a:latin typeface="Roboto Medium"/>
              <a:ea typeface="Roboto Medium"/>
              <a:cs typeface="Roboto Medium"/>
              <a:sym typeface="Roboto Medium"/>
            </a:endParaRPr>
          </a:p>
        </p:txBody>
      </p:sp>
      <p:pic>
        <p:nvPicPr>
          <p:cNvPr id="315" name="Google Shape;315;p26"/>
          <p:cNvPicPr preferRelativeResize="0"/>
          <p:nvPr/>
        </p:nvPicPr>
        <p:blipFill>
          <a:blip r:embed="rId4">
            <a:alphaModFix/>
          </a:blip>
          <a:stretch>
            <a:fillRect/>
          </a:stretch>
        </p:blipFill>
        <p:spPr>
          <a:xfrm>
            <a:off x="152400" y="923625"/>
            <a:ext cx="3899176" cy="2755425"/>
          </a:xfrm>
          <a:prstGeom prst="rect">
            <a:avLst/>
          </a:prstGeom>
          <a:noFill/>
          <a:ln>
            <a:noFill/>
          </a:ln>
        </p:spPr>
      </p:pic>
      <p:pic>
        <p:nvPicPr>
          <p:cNvPr id="316" name="Google Shape;316;p26"/>
          <p:cNvPicPr preferRelativeResize="0"/>
          <p:nvPr/>
        </p:nvPicPr>
        <p:blipFill>
          <a:blip r:embed="rId5">
            <a:alphaModFix/>
          </a:blip>
          <a:stretch>
            <a:fillRect/>
          </a:stretch>
        </p:blipFill>
        <p:spPr>
          <a:xfrm>
            <a:off x="4470825" y="923625"/>
            <a:ext cx="4098240" cy="2755425"/>
          </a:xfrm>
          <a:prstGeom prst="rect">
            <a:avLst/>
          </a:prstGeom>
          <a:noFill/>
          <a:ln>
            <a:noFill/>
          </a:ln>
        </p:spPr>
      </p:pic>
      <p:sp>
        <p:nvSpPr>
          <p:cNvPr id="317" name="Google Shape;317;p26"/>
          <p:cNvSpPr txBox="1"/>
          <p:nvPr/>
        </p:nvSpPr>
        <p:spPr>
          <a:xfrm>
            <a:off x="484325" y="3789825"/>
            <a:ext cx="8420400" cy="9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ROC-AUC curve can be used to judge the classification effect, above we can see two AUC number, 0.85 for “share price value”, 0.375 for “inflation rate”, so the </a:t>
            </a:r>
            <a:r>
              <a:rPr lang="en" sz="1600">
                <a:solidFill>
                  <a:schemeClr val="dk1"/>
                </a:solidFill>
                <a:latin typeface="Times New Roman"/>
                <a:ea typeface="Times New Roman"/>
                <a:cs typeface="Times New Roman"/>
                <a:sym typeface="Times New Roman"/>
              </a:rPr>
              <a:t>accuracy</a:t>
            </a:r>
            <a:r>
              <a:rPr lang="en" sz="1600">
                <a:solidFill>
                  <a:schemeClr val="dk1"/>
                </a:solidFill>
                <a:latin typeface="Times New Roman"/>
                <a:ea typeface="Times New Roman"/>
                <a:cs typeface="Times New Roman"/>
                <a:sym typeface="Times New Roman"/>
              </a:rPr>
              <a:t> of classification for “inflation rate” is not good.</a:t>
            </a:r>
            <a:endParaRPr sz="1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grpSp>
        <p:nvGrpSpPr>
          <p:cNvPr id="322" name="Google Shape;322;p27"/>
          <p:cNvGrpSpPr/>
          <p:nvPr/>
        </p:nvGrpSpPr>
        <p:grpSpPr>
          <a:xfrm>
            <a:off x="6191468" y="-26852"/>
            <a:ext cx="2959219" cy="1987800"/>
            <a:chOff x="6191468" y="-26852"/>
            <a:chExt cx="2959219" cy="1987800"/>
          </a:xfrm>
        </p:grpSpPr>
        <p:sp>
          <p:nvSpPr>
            <p:cNvPr id="323" name="Google Shape;323;p27"/>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327" name="Google Shape;327;p27"/>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328" name="Google Shape;328;p27"/>
          <p:cNvSpPr txBox="1"/>
          <p:nvPr/>
        </p:nvSpPr>
        <p:spPr>
          <a:xfrm>
            <a:off x="1662600" y="27028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Thin"/>
              <a:ea typeface="Roboto Thin"/>
              <a:cs typeface="Roboto Thin"/>
              <a:sym typeface="Roboto Thin"/>
            </a:endParaRPr>
          </a:p>
        </p:txBody>
      </p:sp>
      <p:sp>
        <p:nvSpPr>
          <p:cNvPr id="329" name="Google Shape;329;p27"/>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7"/>
          <p:cNvGrpSpPr/>
          <p:nvPr/>
        </p:nvGrpSpPr>
        <p:grpSpPr>
          <a:xfrm>
            <a:off x="64600" y="4856575"/>
            <a:ext cx="9091800" cy="268500"/>
            <a:chOff x="64600" y="4856575"/>
            <a:chExt cx="9091800" cy="268500"/>
          </a:xfrm>
        </p:grpSpPr>
        <p:sp>
          <p:nvSpPr>
            <p:cNvPr id="331" name="Google Shape;331;p27"/>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332" name="Google Shape;332;p27"/>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333" name="Google Shape;333;p27"/>
          <p:cNvSpPr txBox="1"/>
          <p:nvPr/>
        </p:nvSpPr>
        <p:spPr>
          <a:xfrm>
            <a:off x="1258800" y="198525"/>
            <a:ext cx="7017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434343"/>
                </a:solidFill>
                <a:latin typeface="Roboto Medium"/>
                <a:ea typeface="Roboto Medium"/>
                <a:cs typeface="Roboto Medium"/>
                <a:sym typeface="Roboto Medium"/>
              </a:rPr>
              <a:t>ARMA test</a:t>
            </a:r>
            <a:endParaRPr sz="3400">
              <a:solidFill>
                <a:srgbClr val="434343"/>
              </a:solidFill>
              <a:latin typeface="Roboto Medium"/>
              <a:ea typeface="Roboto Medium"/>
              <a:cs typeface="Roboto Medium"/>
              <a:sym typeface="Roboto Medium"/>
            </a:endParaRPr>
          </a:p>
        </p:txBody>
      </p:sp>
      <p:sp>
        <p:nvSpPr>
          <p:cNvPr id="334" name="Google Shape;334;p27"/>
          <p:cNvSpPr txBox="1"/>
          <p:nvPr/>
        </p:nvSpPr>
        <p:spPr>
          <a:xfrm>
            <a:off x="505400" y="872850"/>
            <a:ext cx="8349300" cy="21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Prediction time series by ARMA test:</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335" name="Google Shape;335;p27"/>
          <p:cNvPicPr preferRelativeResize="0"/>
          <p:nvPr/>
        </p:nvPicPr>
        <p:blipFill>
          <a:blip r:embed="rId4">
            <a:alphaModFix/>
          </a:blip>
          <a:stretch>
            <a:fillRect/>
          </a:stretch>
        </p:blipFill>
        <p:spPr>
          <a:xfrm>
            <a:off x="505400" y="1410550"/>
            <a:ext cx="8297300" cy="1574575"/>
          </a:xfrm>
          <a:prstGeom prst="rect">
            <a:avLst/>
          </a:prstGeom>
          <a:noFill/>
          <a:ln>
            <a:noFill/>
          </a:ln>
        </p:spPr>
      </p:pic>
      <p:sp>
        <p:nvSpPr>
          <p:cNvPr id="336" name="Google Shape;336;p27"/>
          <p:cNvSpPr txBox="1"/>
          <p:nvPr/>
        </p:nvSpPr>
        <p:spPr>
          <a:xfrm>
            <a:off x="525150" y="3032250"/>
            <a:ext cx="8093700" cy="16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Explanation:</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Since test statistic is negative and P-value is 0, </a:t>
            </a:r>
            <a:r>
              <a:rPr lang="en" sz="1600"/>
              <a:t>the stationary test failed.</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(see next slide</a:t>
            </a:r>
            <a:endParaRPr sz="1600"/>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grpSp>
        <p:nvGrpSpPr>
          <p:cNvPr id="341" name="Google Shape;341;p28"/>
          <p:cNvGrpSpPr/>
          <p:nvPr/>
        </p:nvGrpSpPr>
        <p:grpSpPr>
          <a:xfrm>
            <a:off x="6191468" y="-26852"/>
            <a:ext cx="2959219" cy="1987800"/>
            <a:chOff x="6191468" y="-26852"/>
            <a:chExt cx="2959219" cy="1987800"/>
          </a:xfrm>
        </p:grpSpPr>
        <p:sp>
          <p:nvSpPr>
            <p:cNvPr id="342" name="Google Shape;342;p28"/>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346" name="Google Shape;346;p28"/>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347" name="Google Shape;347;p28"/>
          <p:cNvSpPr txBox="1"/>
          <p:nvPr/>
        </p:nvSpPr>
        <p:spPr>
          <a:xfrm>
            <a:off x="1662600" y="27028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Thin"/>
              <a:ea typeface="Roboto Thin"/>
              <a:cs typeface="Roboto Thin"/>
              <a:sym typeface="Roboto Thin"/>
            </a:endParaRPr>
          </a:p>
        </p:txBody>
      </p:sp>
      <p:sp>
        <p:nvSpPr>
          <p:cNvPr id="348" name="Google Shape;348;p28"/>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28"/>
          <p:cNvGrpSpPr/>
          <p:nvPr/>
        </p:nvGrpSpPr>
        <p:grpSpPr>
          <a:xfrm>
            <a:off x="64600" y="4856575"/>
            <a:ext cx="9091800" cy="268500"/>
            <a:chOff x="64600" y="4856575"/>
            <a:chExt cx="9091800" cy="268500"/>
          </a:xfrm>
        </p:grpSpPr>
        <p:sp>
          <p:nvSpPr>
            <p:cNvPr id="350" name="Google Shape;350;p28"/>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351" name="Google Shape;351;p28"/>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352" name="Google Shape;352;p28"/>
          <p:cNvSpPr txBox="1"/>
          <p:nvPr/>
        </p:nvSpPr>
        <p:spPr>
          <a:xfrm>
            <a:off x="1235300" y="198525"/>
            <a:ext cx="7017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434343"/>
                </a:solidFill>
                <a:latin typeface="Roboto Medium"/>
                <a:ea typeface="Roboto Medium"/>
                <a:cs typeface="Roboto Medium"/>
                <a:sym typeface="Roboto Medium"/>
              </a:rPr>
              <a:t>ARMA test</a:t>
            </a:r>
            <a:endParaRPr sz="3400">
              <a:solidFill>
                <a:srgbClr val="434343"/>
              </a:solidFill>
              <a:latin typeface="Roboto Medium"/>
              <a:ea typeface="Roboto Medium"/>
              <a:cs typeface="Roboto Medium"/>
              <a:sym typeface="Roboto Medium"/>
            </a:endParaRPr>
          </a:p>
        </p:txBody>
      </p:sp>
      <p:sp>
        <p:nvSpPr>
          <p:cNvPr id="353" name="Google Shape;353;p28"/>
          <p:cNvSpPr txBox="1"/>
          <p:nvPr/>
        </p:nvSpPr>
        <p:spPr>
          <a:xfrm>
            <a:off x="364475" y="865200"/>
            <a:ext cx="37107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Prediction time series by ARMA test:</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354" name="Google Shape;354;p28"/>
          <p:cNvPicPr preferRelativeResize="0"/>
          <p:nvPr/>
        </p:nvPicPr>
        <p:blipFill>
          <a:blip r:embed="rId4">
            <a:alphaModFix/>
          </a:blip>
          <a:stretch>
            <a:fillRect/>
          </a:stretch>
        </p:blipFill>
        <p:spPr>
          <a:xfrm>
            <a:off x="188350" y="1349799"/>
            <a:ext cx="4455062" cy="2928212"/>
          </a:xfrm>
          <a:prstGeom prst="rect">
            <a:avLst/>
          </a:prstGeom>
          <a:noFill/>
          <a:ln>
            <a:noFill/>
          </a:ln>
        </p:spPr>
      </p:pic>
      <p:pic>
        <p:nvPicPr>
          <p:cNvPr id="355" name="Google Shape;355;p28"/>
          <p:cNvPicPr preferRelativeResize="0"/>
          <p:nvPr/>
        </p:nvPicPr>
        <p:blipFill>
          <a:blip r:embed="rId5">
            <a:alphaModFix/>
          </a:blip>
          <a:stretch>
            <a:fillRect/>
          </a:stretch>
        </p:blipFill>
        <p:spPr>
          <a:xfrm>
            <a:off x="4572000" y="1404275"/>
            <a:ext cx="4676849" cy="1533900"/>
          </a:xfrm>
          <a:prstGeom prst="rect">
            <a:avLst/>
          </a:prstGeom>
          <a:noFill/>
          <a:ln>
            <a:noFill/>
          </a:ln>
        </p:spPr>
      </p:pic>
      <p:sp>
        <p:nvSpPr>
          <p:cNvPr id="356" name="Google Shape;356;p28"/>
          <p:cNvSpPr txBox="1"/>
          <p:nvPr/>
        </p:nvSpPr>
        <p:spPr>
          <a:xfrm>
            <a:off x="4979550" y="3137775"/>
            <a:ext cx="4074900" cy="148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highlight>
                  <a:srgbClr val="FFFFFF"/>
                </a:highlight>
                <a:latin typeface="Times New Roman"/>
                <a:ea typeface="Times New Roman"/>
                <a:cs typeface="Times New Roman"/>
                <a:sym typeface="Times New Roman"/>
              </a:rPr>
              <a:t>Explanation:</a:t>
            </a:r>
            <a:endParaRPr b="1" sz="16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highlight>
                  <a:srgbClr val="FFFFFF"/>
                </a:highlight>
                <a:latin typeface="Times New Roman"/>
                <a:ea typeface="Times New Roman"/>
                <a:cs typeface="Times New Roman"/>
                <a:sym typeface="Times New Roman"/>
              </a:rPr>
              <a:t>Got white noise so no way to predict by using ARMA.</a:t>
            </a:r>
            <a:endParaRPr>
              <a:highlight>
                <a:srgbClr val="FFFFFF"/>
              </a:highlight>
            </a:endParaRPr>
          </a:p>
          <a:p>
            <a:pPr indent="0" lvl="0" marL="0" rtl="0" algn="l">
              <a:lnSpc>
                <a:spcPct val="115000"/>
              </a:lnSpc>
              <a:spcBef>
                <a:spcPts val="0"/>
              </a:spcBef>
              <a:spcAft>
                <a:spcPts val="0"/>
              </a:spcAft>
              <a:buNone/>
            </a:pPr>
            <a:r>
              <a:t/>
            </a:r>
            <a:endParaRPr sz="1600">
              <a:highlight>
                <a:srgbClr val="F7F7F7"/>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grpSp>
        <p:nvGrpSpPr>
          <p:cNvPr id="361" name="Google Shape;361;p29"/>
          <p:cNvGrpSpPr/>
          <p:nvPr/>
        </p:nvGrpSpPr>
        <p:grpSpPr>
          <a:xfrm>
            <a:off x="6191468" y="-26852"/>
            <a:ext cx="2959219" cy="1987800"/>
            <a:chOff x="6191468" y="-26852"/>
            <a:chExt cx="2959219" cy="1987800"/>
          </a:xfrm>
        </p:grpSpPr>
        <p:sp>
          <p:nvSpPr>
            <p:cNvPr id="362" name="Google Shape;362;p29"/>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366" name="Google Shape;366;p29"/>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367" name="Google Shape;367;p29"/>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29"/>
          <p:cNvGrpSpPr/>
          <p:nvPr/>
        </p:nvGrpSpPr>
        <p:grpSpPr>
          <a:xfrm>
            <a:off x="64600" y="4856575"/>
            <a:ext cx="9091800" cy="268500"/>
            <a:chOff x="64600" y="4856575"/>
            <a:chExt cx="9091800" cy="268500"/>
          </a:xfrm>
        </p:grpSpPr>
        <p:sp>
          <p:nvSpPr>
            <p:cNvPr id="369" name="Google Shape;369;p29"/>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370" name="Google Shape;370;p29"/>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371" name="Google Shape;371;p29"/>
          <p:cNvSpPr txBox="1"/>
          <p:nvPr/>
        </p:nvSpPr>
        <p:spPr>
          <a:xfrm>
            <a:off x="1235300" y="198525"/>
            <a:ext cx="7017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434343"/>
                </a:solidFill>
                <a:latin typeface="Roboto Medium"/>
                <a:ea typeface="Roboto Medium"/>
                <a:cs typeface="Roboto Medium"/>
                <a:sym typeface="Roboto Medium"/>
              </a:rPr>
              <a:t>VAR projection</a:t>
            </a:r>
            <a:endParaRPr sz="3400">
              <a:solidFill>
                <a:srgbClr val="434343"/>
              </a:solidFill>
              <a:latin typeface="Roboto Medium"/>
              <a:ea typeface="Roboto Medium"/>
              <a:cs typeface="Roboto Medium"/>
              <a:sym typeface="Roboto Medium"/>
            </a:endParaRPr>
          </a:p>
        </p:txBody>
      </p:sp>
      <p:sp>
        <p:nvSpPr>
          <p:cNvPr id="372" name="Google Shape;372;p29"/>
          <p:cNvSpPr txBox="1"/>
          <p:nvPr/>
        </p:nvSpPr>
        <p:spPr>
          <a:xfrm>
            <a:off x="346450" y="865200"/>
            <a:ext cx="37107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Prediction time series by VAR:</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373" name="Google Shape;373;p29"/>
          <p:cNvPicPr preferRelativeResize="0"/>
          <p:nvPr/>
        </p:nvPicPr>
        <p:blipFill>
          <a:blip r:embed="rId4">
            <a:alphaModFix/>
          </a:blip>
          <a:stretch>
            <a:fillRect/>
          </a:stretch>
        </p:blipFill>
        <p:spPr>
          <a:xfrm>
            <a:off x="346450" y="1349775"/>
            <a:ext cx="4225550" cy="2215173"/>
          </a:xfrm>
          <a:prstGeom prst="rect">
            <a:avLst/>
          </a:prstGeom>
          <a:noFill/>
          <a:ln>
            <a:noFill/>
          </a:ln>
        </p:spPr>
      </p:pic>
      <p:pic>
        <p:nvPicPr>
          <p:cNvPr id="374" name="Google Shape;374;p29"/>
          <p:cNvPicPr preferRelativeResize="0"/>
          <p:nvPr/>
        </p:nvPicPr>
        <p:blipFill>
          <a:blip r:embed="rId5">
            <a:alphaModFix/>
          </a:blip>
          <a:stretch>
            <a:fillRect/>
          </a:stretch>
        </p:blipFill>
        <p:spPr>
          <a:xfrm>
            <a:off x="5065279" y="850971"/>
            <a:ext cx="3791826" cy="3441547"/>
          </a:xfrm>
          <a:prstGeom prst="rect">
            <a:avLst/>
          </a:prstGeom>
          <a:noFill/>
          <a:ln>
            <a:noFill/>
          </a:ln>
        </p:spPr>
      </p:pic>
      <p:sp>
        <p:nvSpPr>
          <p:cNvPr id="375" name="Google Shape;375;p29"/>
          <p:cNvSpPr txBox="1"/>
          <p:nvPr/>
        </p:nvSpPr>
        <p:spPr>
          <a:xfrm>
            <a:off x="64600" y="3686975"/>
            <a:ext cx="8760300" cy="8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The x-axis is the year, 0 is 1980s, and 10 is 1990s, etc. </a:t>
            </a:r>
            <a:endParaRPr sz="1600">
              <a:solidFill>
                <a:schemeClr val="dk1"/>
              </a:solidFill>
            </a:endParaRPr>
          </a:p>
          <a:p>
            <a:pPr indent="0" lvl="0" marL="0" rtl="0" algn="l">
              <a:spcBef>
                <a:spcPts val="0"/>
              </a:spcBef>
              <a:spcAft>
                <a:spcPts val="0"/>
              </a:spcAft>
              <a:buNone/>
            </a:pPr>
            <a:r>
              <a:rPr lang="en" sz="1600">
                <a:solidFill>
                  <a:schemeClr val="dk1"/>
                </a:solidFill>
              </a:rPr>
              <a:t>The dashed line after 40 is the forecast after 2020.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30"/>
          <p:cNvSpPr txBox="1"/>
          <p:nvPr/>
        </p:nvSpPr>
        <p:spPr>
          <a:xfrm>
            <a:off x="1662600" y="9419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Medium"/>
              <a:ea typeface="Roboto Medium"/>
              <a:cs typeface="Roboto Medium"/>
              <a:sym typeface="Roboto Medium"/>
            </a:endParaRPr>
          </a:p>
        </p:txBody>
      </p:sp>
      <p:grpSp>
        <p:nvGrpSpPr>
          <p:cNvPr id="381" name="Google Shape;381;p30"/>
          <p:cNvGrpSpPr/>
          <p:nvPr/>
        </p:nvGrpSpPr>
        <p:grpSpPr>
          <a:xfrm>
            <a:off x="6191468" y="-26852"/>
            <a:ext cx="2959219" cy="1987800"/>
            <a:chOff x="6191468" y="-26852"/>
            <a:chExt cx="2959219" cy="1987800"/>
          </a:xfrm>
        </p:grpSpPr>
        <p:sp>
          <p:nvSpPr>
            <p:cNvPr id="382" name="Google Shape;382;p30"/>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386" name="Google Shape;386;p30"/>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387" name="Google Shape;387;p30"/>
          <p:cNvSpPr txBox="1"/>
          <p:nvPr/>
        </p:nvSpPr>
        <p:spPr>
          <a:xfrm>
            <a:off x="1662600" y="27028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Thin"/>
              <a:ea typeface="Roboto Thin"/>
              <a:cs typeface="Roboto Thin"/>
              <a:sym typeface="Roboto Thin"/>
            </a:endParaRPr>
          </a:p>
        </p:txBody>
      </p:sp>
      <p:sp>
        <p:nvSpPr>
          <p:cNvPr id="388" name="Google Shape;388;p30"/>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0"/>
          <p:cNvGrpSpPr/>
          <p:nvPr/>
        </p:nvGrpSpPr>
        <p:grpSpPr>
          <a:xfrm>
            <a:off x="64600" y="4856575"/>
            <a:ext cx="9091800" cy="268500"/>
            <a:chOff x="64600" y="4856575"/>
            <a:chExt cx="9091800" cy="268500"/>
          </a:xfrm>
        </p:grpSpPr>
        <p:sp>
          <p:nvSpPr>
            <p:cNvPr id="390" name="Google Shape;390;p30"/>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391" name="Google Shape;391;p30"/>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392" name="Google Shape;392;p30"/>
          <p:cNvSpPr txBox="1"/>
          <p:nvPr/>
        </p:nvSpPr>
        <p:spPr>
          <a:xfrm>
            <a:off x="1258800" y="198525"/>
            <a:ext cx="7017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434343"/>
                </a:solidFill>
                <a:latin typeface="Roboto Medium"/>
                <a:ea typeface="Roboto Medium"/>
                <a:cs typeface="Roboto Medium"/>
                <a:sym typeface="Roboto Medium"/>
              </a:rPr>
              <a:t>Conclusion</a:t>
            </a:r>
            <a:endParaRPr sz="3400">
              <a:solidFill>
                <a:srgbClr val="434343"/>
              </a:solidFill>
              <a:latin typeface="Roboto Medium"/>
              <a:ea typeface="Roboto Medium"/>
              <a:cs typeface="Roboto Medium"/>
              <a:sym typeface="Roboto Medium"/>
            </a:endParaRPr>
          </a:p>
        </p:txBody>
      </p:sp>
      <p:sp>
        <p:nvSpPr>
          <p:cNvPr id="393" name="Google Shape;393;p30"/>
          <p:cNvSpPr txBox="1"/>
          <p:nvPr/>
        </p:nvSpPr>
        <p:spPr>
          <a:xfrm>
            <a:off x="316125" y="851600"/>
            <a:ext cx="3900000" cy="3689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Logistic regression model fits this case well. </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solidFill>
                  <a:schemeClr val="dk1"/>
                </a:solidFill>
                <a:latin typeface="Times New Roman"/>
                <a:ea typeface="Times New Roman"/>
                <a:cs typeface="Times New Roman"/>
                <a:sym typeface="Times New Roman"/>
              </a:rPr>
              <a:t>From the above results of two index: “</a:t>
            </a:r>
            <a:r>
              <a:rPr i="1" lang="en" sz="1800">
                <a:latin typeface="Times New Roman"/>
                <a:ea typeface="Times New Roman"/>
                <a:cs typeface="Times New Roman"/>
                <a:sym typeface="Times New Roman"/>
              </a:rPr>
              <a:t>new_case_rate”</a:t>
            </a:r>
            <a:r>
              <a:rPr lang="en" sz="1800">
                <a:solidFill>
                  <a:schemeClr val="dk1"/>
                </a:solidFill>
                <a:latin typeface="Times New Roman"/>
                <a:ea typeface="Times New Roman"/>
                <a:cs typeface="Times New Roman"/>
                <a:sym typeface="Times New Roman"/>
              </a:rPr>
              <a:t> and “</a:t>
            </a:r>
            <a:r>
              <a:rPr i="1" lang="en" sz="1800">
                <a:latin typeface="Times New Roman"/>
                <a:ea typeface="Times New Roman"/>
                <a:cs typeface="Times New Roman"/>
                <a:sym typeface="Times New Roman"/>
              </a:rPr>
              <a:t>death_rate”</a:t>
            </a:r>
            <a:r>
              <a:rPr lang="en" sz="1800">
                <a:solidFill>
                  <a:schemeClr val="dk1"/>
                </a:solidFill>
                <a:latin typeface="Times New Roman"/>
                <a:ea typeface="Times New Roman"/>
                <a:cs typeface="Times New Roman"/>
                <a:sym typeface="Times New Roman"/>
              </a:rPr>
              <a:t> , we conclude that </a:t>
            </a:r>
            <a:r>
              <a:rPr lang="en" sz="1800">
                <a:solidFill>
                  <a:schemeClr val="dk1"/>
                </a:solidFill>
                <a:latin typeface="Times New Roman"/>
                <a:ea typeface="Times New Roman"/>
                <a:cs typeface="Times New Roman"/>
                <a:sym typeface="Times New Roman"/>
              </a:rPr>
              <a:t>Covid19 </a:t>
            </a:r>
            <a:r>
              <a:rPr lang="en" sz="1800">
                <a:solidFill>
                  <a:schemeClr val="dk1"/>
                </a:solidFill>
                <a:latin typeface="Times New Roman"/>
                <a:ea typeface="Times New Roman"/>
                <a:cs typeface="Times New Roman"/>
                <a:sym typeface="Times New Roman"/>
              </a:rPr>
              <a:t>affects the economy by affecting share prices and inflation.</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600">
                <a:solidFill>
                  <a:schemeClr val="dk1"/>
                </a:solidFill>
                <a:latin typeface="Times New Roman"/>
                <a:ea typeface="Times New Roman"/>
                <a:cs typeface="Times New Roman"/>
                <a:sym typeface="Times New Roman"/>
              </a:rPr>
              <a:t>GDP in Germany, Italy, Spain, the United Kingdom and the United States will continue to grow after the trough of covid 19 (after 2020).</a:t>
            </a:r>
            <a:endParaRPr sz="1800">
              <a:solidFill>
                <a:schemeClr val="dk1"/>
              </a:solidFill>
              <a:latin typeface="Times New Roman"/>
              <a:ea typeface="Times New Roman"/>
              <a:cs typeface="Times New Roman"/>
              <a:sym typeface="Times New Roman"/>
            </a:endParaRPr>
          </a:p>
        </p:txBody>
      </p:sp>
      <p:pic>
        <p:nvPicPr>
          <p:cNvPr id="394" name="Google Shape;394;p30"/>
          <p:cNvPicPr preferRelativeResize="0"/>
          <p:nvPr/>
        </p:nvPicPr>
        <p:blipFill>
          <a:blip r:embed="rId4">
            <a:alphaModFix/>
          </a:blip>
          <a:stretch>
            <a:fillRect/>
          </a:stretch>
        </p:blipFill>
        <p:spPr>
          <a:xfrm>
            <a:off x="4504350" y="1086173"/>
            <a:ext cx="4639650" cy="29132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1"/>
          <p:cNvSpPr txBox="1"/>
          <p:nvPr/>
        </p:nvSpPr>
        <p:spPr>
          <a:xfrm>
            <a:off x="1662600" y="9419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Medium"/>
              <a:ea typeface="Roboto Medium"/>
              <a:cs typeface="Roboto Medium"/>
              <a:sym typeface="Roboto Medium"/>
            </a:endParaRPr>
          </a:p>
        </p:txBody>
      </p:sp>
      <p:grpSp>
        <p:nvGrpSpPr>
          <p:cNvPr id="400" name="Google Shape;400;p31"/>
          <p:cNvGrpSpPr/>
          <p:nvPr/>
        </p:nvGrpSpPr>
        <p:grpSpPr>
          <a:xfrm>
            <a:off x="6191468" y="-26852"/>
            <a:ext cx="2959219" cy="1987800"/>
            <a:chOff x="6191468" y="-26852"/>
            <a:chExt cx="2959219" cy="1987800"/>
          </a:xfrm>
        </p:grpSpPr>
        <p:sp>
          <p:nvSpPr>
            <p:cNvPr id="401" name="Google Shape;401;p31"/>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405" name="Google Shape;405;p31"/>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406" name="Google Shape;406;p31"/>
          <p:cNvSpPr txBox="1"/>
          <p:nvPr/>
        </p:nvSpPr>
        <p:spPr>
          <a:xfrm>
            <a:off x="1662600" y="27028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Thin"/>
              <a:ea typeface="Roboto Thin"/>
              <a:cs typeface="Roboto Thin"/>
              <a:sym typeface="Roboto Thin"/>
            </a:endParaRPr>
          </a:p>
        </p:txBody>
      </p:sp>
      <p:sp>
        <p:nvSpPr>
          <p:cNvPr id="407" name="Google Shape;407;p31"/>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1"/>
          <p:cNvGrpSpPr/>
          <p:nvPr/>
        </p:nvGrpSpPr>
        <p:grpSpPr>
          <a:xfrm>
            <a:off x="64600" y="4856575"/>
            <a:ext cx="9091800" cy="268500"/>
            <a:chOff x="64600" y="4856575"/>
            <a:chExt cx="9091800" cy="268500"/>
          </a:xfrm>
        </p:grpSpPr>
        <p:sp>
          <p:nvSpPr>
            <p:cNvPr id="409" name="Google Shape;409;p31"/>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410" name="Google Shape;410;p31"/>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411" name="Google Shape;411;p31"/>
          <p:cNvSpPr txBox="1"/>
          <p:nvPr/>
        </p:nvSpPr>
        <p:spPr>
          <a:xfrm>
            <a:off x="859525" y="1772100"/>
            <a:ext cx="7017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434343"/>
                </a:solidFill>
                <a:latin typeface="Roboto Medium"/>
                <a:ea typeface="Roboto Medium"/>
                <a:cs typeface="Roboto Medium"/>
                <a:sym typeface="Roboto Medium"/>
              </a:rPr>
              <a:t>Thank you.</a:t>
            </a:r>
            <a:endParaRPr sz="3400">
              <a:solidFill>
                <a:srgbClr val="434343"/>
              </a:solidFill>
              <a:latin typeface="Roboto Medium"/>
              <a:ea typeface="Roboto Medium"/>
              <a:cs typeface="Roboto Medium"/>
              <a:sym typeface="Robot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nvSpPr>
        <p:spPr>
          <a:xfrm>
            <a:off x="1662600" y="9419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Medium"/>
              <a:ea typeface="Roboto Medium"/>
              <a:cs typeface="Roboto Medium"/>
              <a:sym typeface="Roboto Medium"/>
            </a:endParaRPr>
          </a:p>
        </p:txBody>
      </p:sp>
      <p:grpSp>
        <p:nvGrpSpPr>
          <p:cNvPr id="72" name="Google Shape;72;p14"/>
          <p:cNvGrpSpPr/>
          <p:nvPr/>
        </p:nvGrpSpPr>
        <p:grpSpPr>
          <a:xfrm>
            <a:off x="6191468" y="-26852"/>
            <a:ext cx="2959219" cy="1987800"/>
            <a:chOff x="6191468" y="-26852"/>
            <a:chExt cx="2959219" cy="1987800"/>
          </a:xfrm>
        </p:grpSpPr>
        <p:sp>
          <p:nvSpPr>
            <p:cNvPr id="73" name="Google Shape;73;p14"/>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77" name="Google Shape;77;p14"/>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78" name="Google Shape;78;p14"/>
          <p:cNvSpPr txBox="1"/>
          <p:nvPr/>
        </p:nvSpPr>
        <p:spPr>
          <a:xfrm>
            <a:off x="1662600" y="27028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Thin"/>
              <a:ea typeface="Roboto Thin"/>
              <a:cs typeface="Roboto Thin"/>
              <a:sym typeface="Roboto Thin"/>
            </a:endParaRPr>
          </a:p>
        </p:txBody>
      </p:sp>
      <p:sp>
        <p:nvSpPr>
          <p:cNvPr id="79" name="Google Shape;79;p14"/>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4"/>
          <p:cNvGrpSpPr/>
          <p:nvPr/>
        </p:nvGrpSpPr>
        <p:grpSpPr>
          <a:xfrm>
            <a:off x="64600" y="4856575"/>
            <a:ext cx="9091800" cy="268500"/>
            <a:chOff x="64600" y="4856575"/>
            <a:chExt cx="9091800" cy="268500"/>
          </a:xfrm>
        </p:grpSpPr>
        <p:sp>
          <p:nvSpPr>
            <p:cNvPr id="81" name="Google Shape;81;p14"/>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82" name="Google Shape;82;p14"/>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83" name="Google Shape;83;p14"/>
          <p:cNvSpPr txBox="1"/>
          <p:nvPr/>
        </p:nvSpPr>
        <p:spPr>
          <a:xfrm>
            <a:off x="1405100" y="247475"/>
            <a:ext cx="5110800" cy="7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Roboto Medium"/>
                <a:ea typeface="Roboto Medium"/>
                <a:cs typeface="Roboto Medium"/>
                <a:sym typeface="Roboto Medium"/>
              </a:rPr>
              <a:t>Agenda</a:t>
            </a:r>
            <a:endParaRPr sz="3600">
              <a:solidFill>
                <a:srgbClr val="434343"/>
              </a:solidFill>
              <a:latin typeface="Roboto Medium"/>
              <a:ea typeface="Roboto Medium"/>
              <a:cs typeface="Roboto Medium"/>
              <a:sym typeface="Roboto Medium"/>
            </a:endParaRPr>
          </a:p>
        </p:txBody>
      </p:sp>
      <p:sp>
        <p:nvSpPr>
          <p:cNvPr id="84" name="Google Shape;84;p14"/>
          <p:cNvSpPr txBox="1"/>
          <p:nvPr/>
        </p:nvSpPr>
        <p:spPr>
          <a:xfrm>
            <a:off x="610950" y="941925"/>
            <a:ext cx="7922100" cy="35937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Roboto"/>
              <a:buChar char="●"/>
            </a:pPr>
            <a:r>
              <a:rPr lang="en" sz="1700">
                <a:latin typeface="Roboto"/>
                <a:ea typeface="Roboto"/>
                <a:cs typeface="Roboto"/>
                <a:sym typeface="Roboto"/>
              </a:rPr>
              <a:t>Introduction</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 sz="1700">
                <a:latin typeface="Roboto"/>
                <a:ea typeface="Roboto"/>
                <a:cs typeface="Roboto"/>
                <a:sym typeface="Roboto"/>
              </a:rPr>
              <a:t>Impact of Covid-19 on economy </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 sz="1700">
                <a:latin typeface="Roboto"/>
                <a:ea typeface="Roboto"/>
                <a:cs typeface="Roboto"/>
                <a:sym typeface="Roboto"/>
              </a:rPr>
              <a:t>Data collection</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 sz="1700">
                <a:latin typeface="Roboto"/>
                <a:ea typeface="Roboto"/>
                <a:cs typeface="Roboto"/>
                <a:sym typeface="Roboto"/>
              </a:rPr>
              <a:t>Data cleaning and truncating</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 sz="1700">
                <a:latin typeface="Roboto"/>
                <a:ea typeface="Roboto"/>
                <a:cs typeface="Roboto"/>
                <a:sym typeface="Roboto"/>
              </a:rPr>
              <a:t>Inflation rate (CPI) and share price</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 sz="1700">
                <a:latin typeface="Roboto"/>
                <a:ea typeface="Roboto"/>
                <a:cs typeface="Roboto"/>
                <a:sym typeface="Roboto"/>
              </a:rPr>
              <a:t>Basic analysis.</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 sz="1700">
                <a:latin typeface="Roboto"/>
                <a:ea typeface="Roboto"/>
                <a:cs typeface="Roboto"/>
                <a:sym typeface="Roboto"/>
              </a:rPr>
              <a:t>Principal Component Analysis ( PCA)</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 sz="1700">
                <a:latin typeface="Roboto"/>
                <a:ea typeface="Roboto"/>
                <a:cs typeface="Roboto"/>
                <a:sym typeface="Roboto"/>
              </a:rPr>
              <a:t>Clustering </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 sz="1700">
                <a:latin typeface="Roboto"/>
                <a:ea typeface="Roboto"/>
                <a:cs typeface="Roboto"/>
                <a:sym typeface="Roboto"/>
              </a:rPr>
              <a:t>Regressions and classification on COVID-19 and economics.</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 sz="1700">
                <a:latin typeface="Roboto"/>
                <a:ea typeface="Roboto"/>
                <a:cs typeface="Roboto"/>
                <a:sym typeface="Roboto"/>
              </a:rPr>
              <a:t>ROC-AUC curve</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 sz="1700">
                <a:latin typeface="Roboto"/>
                <a:ea typeface="Roboto"/>
                <a:cs typeface="Roboto"/>
                <a:sym typeface="Roboto"/>
              </a:rPr>
              <a:t>Prediction (ARMA test &amp; VAR projection )</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 sz="1700">
                <a:latin typeface="Roboto"/>
                <a:ea typeface="Roboto"/>
                <a:cs typeface="Roboto"/>
                <a:sym typeface="Roboto"/>
              </a:rPr>
              <a:t>Conclusions</a:t>
            </a:r>
            <a:endParaRPr sz="1700">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nvSpPr>
        <p:spPr>
          <a:xfrm>
            <a:off x="1859650" y="3538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Roboto Medium"/>
                <a:ea typeface="Roboto Medium"/>
                <a:cs typeface="Roboto Medium"/>
                <a:sym typeface="Roboto Medium"/>
              </a:rPr>
              <a:t>Introduction</a:t>
            </a:r>
            <a:endParaRPr sz="3600">
              <a:solidFill>
                <a:srgbClr val="434343"/>
              </a:solidFill>
              <a:latin typeface="Roboto Medium"/>
              <a:ea typeface="Roboto Medium"/>
              <a:cs typeface="Roboto Medium"/>
              <a:sym typeface="Roboto Medium"/>
            </a:endParaRPr>
          </a:p>
        </p:txBody>
      </p:sp>
      <p:grpSp>
        <p:nvGrpSpPr>
          <p:cNvPr id="90" name="Google Shape;90;p15"/>
          <p:cNvGrpSpPr/>
          <p:nvPr/>
        </p:nvGrpSpPr>
        <p:grpSpPr>
          <a:xfrm>
            <a:off x="6191468" y="-26852"/>
            <a:ext cx="2959219" cy="1987800"/>
            <a:chOff x="6191468" y="-26852"/>
            <a:chExt cx="2959219" cy="1987800"/>
          </a:xfrm>
        </p:grpSpPr>
        <p:sp>
          <p:nvSpPr>
            <p:cNvPr id="91" name="Google Shape;91;p15"/>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95" name="Google Shape;95;p15"/>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96" name="Google Shape;96;p15"/>
          <p:cNvSpPr txBox="1"/>
          <p:nvPr/>
        </p:nvSpPr>
        <p:spPr>
          <a:xfrm>
            <a:off x="1662600" y="27028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Thin"/>
              <a:ea typeface="Roboto Thin"/>
              <a:cs typeface="Roboto Thin"/>
              <a:sym typeface="Roboto Thin"/>
            </a:endParaRPr>
          </a:p>
        </p:txBody>
      </p:sp>
      <p:sp>
        <p:nvSpPr>
          <p:cNvPr id="97" name="Google Shape;97;p15"/>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5"/>
          <p:cNvGrpSpPr/>
          <p:nvPr/>
        </p:nvGrpSpPr>
        <p:grpSpPr>
          <a:xfrm>
            <a:off x="64600" y="4856575"/>
            <a:ext cx="9091800" cy="268500"/>
            <a:chOff x="64600" y="4856575"/>
            <a:chExt cx="9091800" cy="268500"/>
          </a:xfrm>
        </p:grpSpPr>
        <p:sp>
          <p:nvSpPr>
            <p:cNvPr id="99" name="Google Shape;99;p15"/>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100" name="Google Shape;100;p15"/>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101" name="Google Shape;101;p15"/>
          <p:cNvSpPr txBox="1"/>
          <p:nvPr/>
        </p:nvSpPr>
        <p:spPr>
          <a:xfrm>
            <a:off x="635500" y="1215550"/>
            <a:ext cx="8079900" cy="3473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SzPts val="1600"/>
              <a:buFont typeface="Roboto"/>
              <a:buChar char="●"/>
            </a:pPr>
            <a:r>
              <a:rPr lang="en" sz="1600">
                <a:latin typeface="Roboto"/>
                <a:ea typeface="Roboto"/>
                <a:cs typeface="Roboto"/>
                <a:sym typeface="Roboto"/>
              </a:rPr>
              <a:t>The World Health Organization (WHO) first declared COVID-19 a world health emergency in January 2020.</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COVID-19 pandemic is having a noticeable impact on global economic growth.</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Estimates so far indicate the virus could trim global economic growth by as much as 2.0% per month .</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highlight>
                  <a:srgbClr val="FFFFFF"/>
                </a:highlight>
                <a:latin typeface="Roboto"/>
                <a:ea typeface="Roboto"/>
                <a:cs typeface="Roboto"/>
                <a:sym typeface="Roboto"/>
              </a:rPr>
              <a:t>With the uncertainty lying behind COVID-19, we can expect the global market to be quite volatile with no global growth this year.</a:t>
            </a:r>
            <a:endParaRPr sz="1600">
              <a:highlight>
                <a:srgbClr val="FFFFFF"/>
              </a:highlight>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highlight>
                  <a:srgbClr val="FFFFFF"/>
                </a:highlight>
                <a:latin typeface="Roboto"/>
                <a:ea typeface="Roboto"/>
                <a:cs typeface="Roboto"/>
                <a:sym typeface="Roboto"/>
              </a:rPr>
              <a:t>According to the Organisation for Economic Cooperation and Development (OECD), 2020 can see an estimated 2.4 per cent decline for the global economy before a growth of 3.3 per cent next year</a:t>
            </a:r>
            <a:endParaRPr sz="1600">
              <a:highlight>
                <a:srgbClr val="FFFFFF"/>
              </a:highlight>
              <a:latin typeface="Roboto"/>
              <a:ea typeface="Roboto"/>
              <a:cs typeface="Roboto"/>
              <a:sym typeface="Roboto"/>
            </a:endParaRPr>
          </a:p>
        </p:txBody>
      </p:sp>
      <p:pic>
        <p:nvPicPr>
          <p:cNvPr id="102" name="Google Shape;102;p15"/>
          <p:cNvPicPr preferRelativeResize="0"/>
          <p:nvPr/>
        </p:nvPicPr>
        <p:blipFill>
          <a:blip r:embed="rId4">
            <a:alphaModFix/>
          </a:blip>
          <a:stretch>
            <a:fillRect/>
          </a:stretch>
        </p:blipFill>
        <p:spPr>
          <a:xfrm>
            <a:off x="140650" y="64800"/>
            <a:ext cx="2867825" cy="1252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6"/>
          <p:cNvSpPr txBox="1"/>
          <p:nvPr/>
        </p:nvSpPr>
        <p:spPr>
          <a:xfrm>
            <a:off x="1662600" y="9419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Medium"/>
              <a:ea typeface="Roboto Medium"/>
              <a:cs typeface="Roboto Medium"/>
              <a:sym typeface="Roboto Medium"/>
            </a:endParaRPr>
          </a:p>
        </p:txBody>
      </p:sp>
      <p:grpSp>
        <p:nvGrpSpPr>
          <p:cNvPr id="108" name="Google Shape;108;p16"/>
          <p:cNvGrpSpPr/>
          <p:nvPr/>
        </p:nvGrpSpPr>
        <p:grpSpPr>
          <a:xfrm>
            <a:off x="6191468" y="-26852"/>
            <a:ext cx="2959219" cy="1987800"/>
            <a:chOff x="6191468" y="-26852"/>
            <a:chExt cx="2959219" cy="1987800"/>
          </a:xfrm>
        </p:grpSpPr>
        <p:sp>
          <p:nvSpPr>
            <p:cNvPr id="109" name="Google Shape;109;p16"/>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113" name="Google Shape;113;p16"/>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114" name="Google Shape;114;p16"/>
          <p:cNvSpPr txBox="1"/>
          <p:nvPr/>
        </p:nvSpPr>
        <p:spPr>
          <a:xfrm>
            <a:off x="1662600" y="27028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Thin"/>
              <a:ea typeface="Roboto Thin"/>
              <a:cs typeface="Roboto Thin"/>
              <a:sym typeface="Roboto Thin"/>
            </a:endParaRPr>
          </a:p>
        </p:txBody>
      </p:sp>
      <p:sp>
        <p:nvSpPr>
          <p:cNvPr id="115" name="Google Shape;115;p16"/>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16"/>
          <p:cNvGrpSpPr/>
          <p:nvPr/>
        </p:nvGrpSpPr>
        <p:grpSpPr>
          <a:xfrm>
            <a:off x="64600" y="4856575"/>
            <a:ext cx="9091800" cy="268500"/>
            <a:chOff x="64600" y="4856575"/>
            <a:chExt cx="9091800" cy="268500"/>
          </a:xfrm>
        </p:grpSpPr>
        <p:sp>
          <p:nvSpPr>
            <p:cNvPr id="117" name="Google Shape;117;p16"/>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118" name="Google Shape;118;p16"/>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119" name="Google Shape;119;p16"/>
          <p:cNvSpPr txBox="1"/>
          <p:nvPr/>
        </p:nvSpPr>
        <p:spPr>
          <a:xfrm>
            <a:off x="1440325" y="595350"/>
            <a:ext cx="5110800" cy="7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Roboto Medium"/>
                <a:ea typeface="Roboto Medium"/>
                <a:cs typeface="Roboto Medium"/>
                <a:sym typeface="Roboto Medium"/>
              </a:rPr>
              <a:t>Data Collection </a:t>
            </a:r>
            <a:endParaRPr sz="3600">
              <a:solidFill>
                <a:srgbClr val="434343"/>
              </a:solidFill>
              <a:latin typeface="Roboto Medium"/>
              <a:ea typeface="Roboto Medium"/>
              <a:cs typeface="Roboto Medium"/>
              <a:sym typeface="Roboto Medium"/>
            </a:endParaRPr>
          </a:p>
        </p:txBody>
      </p:sp>
      <p:sp>
        <p:nvSpPr>
          <p:cNvPr id="120" name="Google Shape;120;p16"/>
          <p:cNvSpPr txBox="1"/>
          <p:nvPr/>
        </p:nvSpPr>
        <p:spPr>
          <a:xfrm>
            <a:off x="510025" y="1452275"/>
            <a:ext cx="8250900" cy="28716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Roboto"/>
              <a:buChar char="●"/>
            </a:pPr>
            <a:r>
              <a:rPr lang="en" sz="1600">
                <a:latin typeface="Roboto"/>
                <a:ea typeface="Roboto"/>
                <a:cs typeface="Roboto"/>
                <a:sym typeface="Roboto"/>
              </a:rPr>
              <a:t>Collected data from </a:t>
            </a:r>
            <a:r>
              <a:rPr i="1" lang="en" sz="1600">
                <a:latin typeface="Roboto"/>
                <a:ea typeface="Roboto"/>
                <a:cs typeface="Roboto"/>
                <a:sym typeface="Roboto"/>
              </a:rPr>
              <a:t>Our World in Data</a:t>
            </a:r>
            <a:r>
              <a:rPr lang="en" sz="1600">
                <a:latin typeface="Roboto"/>
                <a:ea typeface="Roboto"/>
                <a:cs typeface="Roboto"/>
                <a:sym typeface="Roboto"/>
              </a:rPr>
              <a:t>.</a:t>
            </a:r>
            <a:endParaRPr sz="1600">
              <a:latin typeface="Roboto"/>
              <a:ea typeface="Roboto"/>
              <a:cs typeface="Roboto"/>
              <a:sym typeface="Roboto"/>
            </a:endParaRPr>
          </a:p>
          <a:p>
            <a:pPr indent="-330200" lvl="0" marL="457200" rtl="0" algn="l">
              <a:lnSpc>
                <a:spcPct val="150000"/>
              </a:lnSpc>
              <a:spcBef>
                <a:spcPts val="0"/>
              </a:spcBef>
              <a:spcAft>
                <a:spcPts val="0"/>
              </a:spcAft>
              <a:buSzPts val="1600"/>
              <a:buFont typeface="Roboto"/>
              <a:buChar char="●"/>
            </a:pPr>
            <a:r>
              <a:rPr lang="en" sz="1600">
                <a:highlight>
                  <a:srgbClr val="FAFAFA"/>
                </a:highlight>
                <a:latin typeface="Roboto"/>
                <a:ea typeface="Roboto"/>
                <a:cs typeface="Roboto"/>
                <a:sym typeface="Roboto"/>
              </a:rPr>
              <a:t>Our complete COVID-19 dataset is a collection of the COVID-19 data maintained by </a:t>
            </a:r>
            <a:r>
              <a:rPr i="1" lang="en" sz="1600">
                <a:latin typeface="Roboto"/>
                <a:ea typeface="Roboto"/>
                <a:cs typeface="Roboto"/>
                <a:sym typeface="Roboto"/>
              </a:rPr>
              <a:t>Our World in Data</a:t>
            </a:r>
            <a:r>
              <a:rPr lang="en" sz="1600">
                <a:highlight>
                  <a:srgbClr val="FAFAFA"/>
                </a:highlight>
                <a:latin typeface="Roboto"/>
                <a:ea typeface="Roboto"/>
                <a:cs typeface="Roboto"/>
                <a:sym typeface="Roboto"/>
              </a:rPr>
              <a:t>. </a:t>
            </a:r>
            <a:r>
              <a:rPr lang="en" sz="1600">
                <a:latin typeface="Roboto"/>
                <a:ea typeface="Roboto"/>
                <a:cs typeface="Roboto"/>
                <a:sym typeface="Roboto"/>
              </a:rPr>
              <a:t>It is updated daily</a:t>
            </a:r>
            <a:r>
              <a:rPr lang="en" sz="1600">
                <a:highlight>
                  <a:srgbClr val="FAFAFA"/>
                </a:highlight>
                <a:latin typeface="Roboto"/>
                <a:ea typeface="Roboto"/>
                <a:cs typeface="Roboto"/>
                <a:sym typeface="Roboto"/>
              </a:rPr>
              <a:t> and includes data on confirmed cases, deaths, and testing.</a:t>
            </a:r>
            <a:endParaRPr sz="1600">
              <a:highlight>
                <a:srgbClr val="FAFAFA"/>
              </a:highlight>
              <a:latin typeface="Roboto"/>
              <a:ea typeface="Roboto"/>
              <a:cs typeface="Roboto"/>
              <a:sym typeface="Roboto"/>
            </a:endParaRPr>
          </a:p>
          <a:p>
            <a:pPr indent="-330200" lvl="0" marL="457200" rtl="0" algn="l">
              <a:lnSpc>
                <a:spcPct val="150000"/>
              </a:lnSpc>
              <a:spcBef>
                <a:spcPts val="0"/>
              </a:spcBef>
              <a:spcAft>
                <a:spcPts val="0"/>
              </a:spcAft>
              <a:buSzPts val="1600"/>
              <a:buFont typeface="Roboto"/>
              <a:buChar char="●"/>
            </a:pPr>
            <a:r>
              <a:rPr lang="en" sz="1600">
                <a:highlight>
                  <a:srgbClr val="FAFAFA"/>
                </a:highlight>
                <a:latin typeface="Roboto"/>
                <a:ea typeface="Roboto"/>
                <a:cs typeface="Roboto"/>
                <a:sym typeface="Roboto"/>
              </a:rPr>
              <a:t>Economic data is gathered from OECD and also </a:t>
            </a:r>
            <a:r>
              <a:rPr lang="en" sz="1600">
                <a:highlight>
                  <a:srgbClr val="FAFAFA"/>
                </a:highlight>
                <a:latin typeface="Roboto"/>
                <a:ea typeface="Roboto"/>
                <a:cs typeface="Roboto"/>
                <a:sym typeface="Roboto"/>
              </a:rPr>
              <a:t>Gapminder</a:t>
            </a:r>
            <a:r>
              <a:rPr lang="en" sz="1600">
                <a:highlight>
                  <a:srgbClr val="FAFAFA"/>
                </a:highlight>
                <a:latin typeface="Roboto"/>
                <a:ea typeface="Roboto"/>
                <a:cs typeface="Roboto"/>
                <a:sym typeface="Roboto"/>
              </a:rPr>
              <a:t>.</a:t>
            </a:r>
            <a:endParaRPr sz="1600">
              <a:highlight>
                <a:srgbClr val="FAFAFA"/>
              </a:highlight>
              <a:latin typeface="Roboto"/>
              <a:ea typeface="Roboto"/>
              <a:cs typeface="Roboto"/>
              <a:sym typeface="Roboto"/>
            </a:endParaRPr>
          </a:p>
          <a:p>
            <a:pPr indent="-330200" lvl="0" marL="457200" rtl="0" algn="l">
              <a:lnSpc>
                <a:spcPct val="150000"/>
              </a:lnSpc>
              <a:spcBef>
                <a:spcPts val="0"/>
              </a:spcBef>
              <a:spcAft>
                <a:spcPts val="0"/>
              </a:spcAft>
              <a:buSzPts val="1600"/>
              <a:buFont typeface="Roboto"/>
              <a:buChar char="●"/>
            </a:pPr>
            <a:r>
              <a:rPr lang="en" sz="1600">
                <a:highlight>
                  <a:srgbClr val="FAFAFA"/>
                </a:highlight>
                <a:latin typeface="Roboto"/>
                <a:ea typeface="Roboto"/>
                <a:cs typeface="Roboto"/>
                <a:sym typeface="Roboto"/>
              </a:rPr>
              <a:t>Two important metric we will be </a:t>
            </a:r>
            <a:r>
              <a:rPr lang="en" sz="1600">
                <a:highlight>
                  <a:srgbClr val="FAFAFA"/>
                </a:highlight>
                <a:latin typeface="Roboto"/>
                <a:ea typeface="Roboto"/>
                <a:cs typeface="Roboto"/>
                <a:sym typeface="Roboto"/>
              </a:rPr>
              <a:t>focusing</a:t>
            </a:r>
            <a:r>
              <a:rPr lang="en" sz="1600">
                <a:highlight>
                  <a:srgbClr val="FAFAFA"/>
                </a:highlight>
                <a:latin typeface="Roboto"/>
                <a:ea typeface="Roboto"/>
                <a:cs typeface="Roboto"/>
                <a:sym typeface="Roboto"/>
              </a:rPr>
              <a:t> on  —— </a:t>
            </a:r>
            <a:r>
              <a:rPr lang="en" sz="1600">
                <a:solidFill>
                  <a:srgbClr val="FF0000"/>
                </a:solidFill>
                <a:highlight>
                  <a:srgbClr val="FAFAFA"/>
                </a:highlight>
                <a:latin typeface="Roboto"/>
                <a:ea typeface="Roboto"/>
                <a:cs typeface="Roboto"/>
                <a:sym typeface="Roboto"/>
              </a:rPr>
              <a:t>inflation rate and </a:t>
            </a:r>
            <a:r>
              <a:rPr lang="en" sz="1700">
                <a:solidFill>
                  <a:srgbClr val="FF0000"/>
                </a:solidFill>
              </a:rPr>
              <a:t>the share price</a:t>
            </a:r>
            <a:r>
              <a:rPr lang="en" sz="1600">
                <a:solidFill>
                  <a:srgbClr val="FF0000"/>
                </a:solidFill>
                <a:highlight>
                  <a:srgbClr val="FAFAFA"/>
                </a:highlight>
                <a:latin typeface="Roboto"/>
                <a:ea typeface="Roboto"/>
                <a:cs typeface="Roboto"/>
                <a:sym typeface="Roboto"/>
              </a:rPr>
              <a:t>.</a:t>
            </a:r>
            <a:endParaRPr>
              <a:solidFill>
                <a:srgbClr val="FF0000"/>
              </a:solidFill>
              <a:highlight>
                <a:srgbClr val="FAFAFA"/>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7"/>
          <p:cNvSpPr txBox="1"/>
          <p:nvPr/>
        </p:nvSpPr>
        <p:spPr>
          <a:xfrm>
            <a:off x="1662600" y="9419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Medium"/>
              <a:ea typeface="Roboto Medium"/>
              <a:cs typeface="Roboto Medium"/>
              <a:sym typeface="Roboto Medium"/>
            </a:endParaRPr>
          </a:p>
        </p:txBody>
      </p:sp>
      <p:grpSp>
        <p:nvGrpSpPr>
          <p:cNvPr id="126" name="Google Shape;126;p17"/>
          <p:cNvGrpSpPr/>
          <p:nvPr/>
        </p:nvGrpSpPr>
        <p:grpSpPr>
          <a:xfrm>
            <a:off x="6191468" y="-26852"/>
            <a:ext cx="2959219" cy="1987800"/>
            <a:chOff x="6191468" y="-26852"/>
            <a:chExt cx="2959219" cy="1987800"/>
          </a:xfrm>
        </p:grpSpPr>
        <p:sp>
          <p:nvSpPr>
            <p:cNvPr id="127" name="Google Shape;127;p17"/>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131" name="Google Shape;131;p17"/>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132" name="Google Shape;132;p17"/>
          <p:cNvSpPr txBox="1"/>
          <p:nvPr/>
        </p:nvSpPr>
        <p:spPr>
          <a:xfrm>
            <a:off x="1662600" y="27028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Thin"/>
              <a:ea typeface="Roboto Thin"/>
              <a:cs typeface="Roboto Thin"/>
              <a:sym typeface="Roboto Thin"/>
            </a:endParaRPr>
          </a:p>
        </p:txBody>
      </p:sp>
      <p:sp>
        <p:nvSpPr>
          <p:cNvPr id="133" name="Google Shape;133;p17"/>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17"/>
          <p:cNvGrpSpPr/>
          <p:nvPr/>
        </p:nvGrpSpPr>
        <p:grpSpPr>
          <a:xfrm>
            <a:off x="64600" y="4856575"/>
            <a:ext cx="9091800" cy="268500"/>
            <a:chOff x="64600" y="4856575"/>
            <a:chExt cx="9091800" cy="268500"/>
          </a:xfrm>
        </p:grpSpPr>
        <p:sp>
          <p:nvSpPr>
            <p:cNvPr id="135" name="Google Shape;135;p17"/>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136" name="Google Shape;136;p17"/>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137" name="Google Shape;137;p17"/>
          <p:cNvSpPr txBox="1"/>
          <p:nvPr/>
        </p:nvSpPr>
        <p:spPr>
          <a:xfrm>
            <a:off x="1419500" y="491225"/>
            <a:ext cx="5110800" cy="7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Roboto Medium"/>
                <a:ea typeface="Roboto Medium"/>
                <a:cs typeface="Roboto Medium"/>
                <a:sym typeface="Roboto Medium"/>
              </a:rPr>
              <a:t>Data Cleaning</a:t>
            </a:r>
            <a:endParaRPr sz="3600">
              <a:solidFill>
                <a:srgbClr val="434343"/>
              </a:solidFill>
              <a:latin typeface="Roboto Medium"/>
              <a:ea typeface="Roboto Medium"/>
              <a:cs typeface="Roboto Medium"/>
              <a:sym typeface="Roboto Medium"/>
            </a:endParaRPr>
          </a:p>
        </p:txBody>
      </p:sp>
      <p:sp>
        <p:nvSpPr>
          <p:cNvPr id="138" name="Google Shape;138;p17"/>
          <p:cNvSpPr txBox="1"/>
          <p:nvPr/>
        </p:nvSpPr>
        <p:spPr>
          <a:xfrm>
            <a:off x="510025" y="1452275"/>
            <a:ext cx="8133900" cy="28911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Roboto"/>
              <a:buChar char="●"/>
            </a:pPr>
            <a:r>
              <a:rPr lang="en" sz="1600">
                <a:highlight>
                  <a:srgbClr val="FFFFFE"/>
                </a:highlight>
                <a:latin typeface="Roboto"/>
                <a:ea typeface="Roboto"/>
                <a:cs typeface="Roboto"/>
                <a:sym typeface="Roboto"/>
              </a:rPr>
              <a:t>Only keeping location,date,total_cases,total_deaths,case per million, death per million as useful columns for the prediction.</a:t>
            </a:r>
            <a:endParaRPr sz="1600">
              <a:highlight>
                <a:srgbClr val="FFFFFE"/>
              </a:highlight>
              <a:latin typeface="Roboto"/>
              <a:ea typeface="Roboto"/>
              <a:cs typeface="Roboto"/>
              <a:sym typeface="Roboto"/>
            </a:endParaRPr>
          </a:p>
          <a:p>
            <a:pPr indent="-330200" lvl="0" marL="457200" rtl="0" algn="l">
              <a:lnSpc>
                <a:spcPct val="150000"/>
              </a:lnSpc>
              <a:spcBef>
                <a:spcPts val="0"/>
              </a:spcBef>
              <a:spcAft>
                <a:spcPts val="0"/>
              </a:spcAft>
              <a:buSzPts val="1600"/>
              <a:buFont typeface="Roboto"/>
              <a:buChar char="●"/>
            </a:pPr>
            <a:r>
              <a:rPr lang="en" sz="1600">
                <a:highlight>
                  <a:srgbClr val="FFFFFE"/>
                </a:highlight>
                <a:latin typeface="Roboto"/>
                <a:ea typeface="Roboto"/>
                <a:cs typeface="Roboto"/>
                <a:sym typeface="Roboto"/>
              </a:rPr>
              <a:t>Check for Null values and drop the columns since it will create a bias in the prediction.</a:t>
            </a:r>
            <a:endParaRPr sz="1600">
              <a:highlight>
                <a:srgbClr val="FFFFFE"/>
              </a:highlight>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Importing the datasets from Gapminder for inflation rate and GDP.</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Data from all the countries with most effected by the COVID-19.</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Char char="●"/>
            </a:pPr>
            <a:r>
              <a:rPr lang="en" sz="1600">
                <a:solidFill>
                  <a:schemeClr val="dk1"/>
                </a:solidFill>
                <a:highlight>
                  <a:srgbClr val="FFFFFE"/>
                </a:highlight>
                <a:latin typeface="Roboto"/>
                <a:ea typeface="Roboto"/>
                <a:cs typeface="Roboto"/>
                <a:sym typeface="Roboto"/>
              </a:rPr>
              <a:t>Filter to pick five counties with most cases(online research).</a:t>
            </a:r>
            <a:endParaRPr sz="160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t/>
            </a:r>
            <a:endParaRPr>
              <a:highlight>
                <a:srgbClr val="FFFFFE"/>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8"/>
          <p:cNvSpPr txBox="1"/>
          <p:nvPr/>
        </p:nvSpPr>
        <p:spPr>
          <a:xfrm>
            <a:off x="1662600" y="9419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Medium"/>
              <a:ea typeface="Roboto Medium"/>
              <a:cs typeface="Roboto Medium"/>
              <a:sym typeface="Roboto Medium"/>
            </a:endParaRPr>
          </a:p>
        </p:txBody>
      </p:sp>
      <p:grpSp>
        <p:nvGrpSpPr>
          <p:cNvPr id="144" name="Google Shape;144;p18"/>
          <p:cNvGrpSpPr/>
          <p:nvPr/>
        </p:nvGrpSpPr>
        <p:grpSpPr>
          <a:xfrm>
            <a:off x="6191468" y="-26852"/>
            <a:ext cx="2959219" cy="1987800"/>
            <a:chOff x="6191468" y="-26852"/>
            <a:chExt cx="2959219" cy="1987800"/>
          </a:xfrm>
        </p:grpSpPr>
        <p:sp>
          <p:nvSpPr>
            <p:cNvPr id="145" name="Google Shape;145;p18"/>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149" name="Google Shape;149;p18"/>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150" name="Google Shape;150;p18"/>
          <p:cNvSpPr txBox="1"/>
          <p:nvPr/>
        </p:nvSpPr>
        <p:spPr>
          <a:xfrm>
            <a:off x="1662600" y="27028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Thin"/>
              <a:ea typeface="Roboto Thin"/>
              <a:cs typeface="Roboto Thin"/>
              <a:sym typeface="Roboto Thin"/>
            </a:endParaRPr>
          </a:p>
        </p:txBody>
      </p:sp>
      <p:sp>
        <p:nvSpPr>
          <p:cNvPr id="151" name="Google Shape;151;p18"/>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18"/>
          <p:cNvGrpSpPr/>
          <p:nvPr/>
        </p:nvGrpSpPr>
        <p:grpSpPr>
          <a:xfrm>
            <a:off x="64600" y="4856575"/>
            <a:ext cx="9091800" cy="268500"/>
            <a:chOff x="64600" y="4856575"/>
            <a:chExt cx="9091800" cy="268500"/>
          </a:xfrm>
        </p:grpSpPr>
        <p:sp>
          <p:nvSpPr>
            <p:cNvPr id="153" name="Google Shape;153;p18"/>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154" name="Google Shape;154;p18"/>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155" name="Google Shape;155;p18"/>
          <p:cNvSpPr txBox="1"/>
          <p:nvPr/>
        </p:nvSpPr>
        <p:spPr>
          <a:xfrm>
            <a:off x="691575" y="1132425"/>
            <a:ext cx="7529400" cy="3138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504550" y="657225"/>
            <a:ext cx="7419123" cy="1674150"/>
          </a:xfrm>
          <a:prstGeom prst="rect">
            <a:avLst/>
          </a:prstGeom>
          <a:noFill/>
          <a:ln>
            <a:noFill/>
          </a:ln>
        </p:spPr>
      </p:pic>
      <p:pic>
        <p:nvPicPr>
          <p:cNvPr id="157" name="Google Shape;157;p18"/>
          <p:cNvPicPr preferRelativeResize="0"/>
          <p:nvPr/>
        </p:nvPicPr>
        <p:blipFill>
          <a:blip r:embed="rId5">
            <a:alphaModFix/>
          </a:blip>
          <a:stretch>
            <a:fillRect/>
          </a:stretch>
        </p:blipFill>
        <p:spPr>
          <a:xfrm>
            <a:off x="504550" y="2441749"/>
            <a:ext cx="7419124" cy="1620204"/>
          </a:xfrm>
          <a:prstGeom prst="rect">
            <a:avLst/>
          </a:prstGeom>
          <a:noFill/>
          <a:ln>
            <a:noFill/>
          </a:ln>
        </p:spPr>
      </p:pic>
      <p:sp>
        <p:nvSpPr>
          <p:cNvPr id="158" name="Google Shape;158;p18"/>
          <p:cNvSpPr txBox="1"/>
          <p:nvPr/>
        </p:nvSpPr>
        <p:spPr>
          <a:xfrm>
            <a:off x="504550" y="117550"/>
            <a:ext cx="30630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434343"/>
                </a:solidFill>
                <a:latin typeface="Roboto Medium"/>
                <a:ea typeface="Roboto Medium"/>
                <a:cs typeface="Roboto Medium"/>
                <a:sym typeface="Roboto Medium"/>
              </a:rPr>
              <a:t>Sanity Check</a:t>
            </a:r>
            <a:endParaRPr sz="2300">
              <a:solidFill>
                <a:srgbClr val="434343"/>
              </a:solidFill>
              <a:latin typeface="Roboto Medium"/>
              <a:ea typeface="Roboto Medium"/>
              <a:cs typeface="Roboto Medium"/>
              <a:sym typeface="Robot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9"/>
          <p:cNvSpPr txBox="1"/>
          <p:nvPr/>
        </p:nvSpPr>
        <p:spPr>
          <a:xfrm>
            <a:off x="1662600" y="9419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Medium"/>
              <a:ea typeface="Roboto Medium"/>
              <a:cs typeface="Roboto Medium"/>
              <a:sym typeface="Roboto Medium"/>
            </a:endParaRPr>
          </a:p>
        </p:txBody>
      </p:sp>
      <p:grpSp>
        <p:nvGrpSpPr>
          <p:cNvPr id="164" name="Google Shape;164;p19"/>
          <p:cNvGrpSpPr/>
          <p:nvPr/>
        </p:nvGrpSpPr>
        <p:grpSpPr>
          <a:xfrm>
            <a:off x="6191468" y="-26852"/>
            <a:ext cx="2959219" cy="1987800"/>
            <a:chOff x="6191468" y="-26852"/>
            <a:chExt cx="2959219" cy="1987800"/>
          </a:xfrm>
        </p:grpSpPr>
        <p:sp>
          <p:nvSpPr>
            <p:cNvPr id="165" name="Google Shape;165;p19"/>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169" name="Google Shape;169;p19"/>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170" name="Google Shape;170;p19"/>
          <p:cNvSpPr txBox="1"/>
          <p:nvPr/>
        </p:nvSpPr>
        <p:spPr>
          <a:xfrm>
            <a:off x="1662600" y="27028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Thin"/>
              <a:ea typeface="Roboto Thin"/>
              <a:cs typeface="Roboto Thin"/>
              <a:sym typeface="Roboto Thin"/>
            </a:endParaRPr>
          </a:p>
        </p:txBody>
      </p:sp>
      <p:sp>
        <p:nvSpPr>
          <p:cNvPr id="171" name="Google Shape;171;p19"/>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9"/>
          <p:cNvGrpSpPr/>
          <p:nvPr/>
        </p:nvGrpSpPr>
        <p:grpSpPr>
          <a:xfrm>
            <a:off x="64600" y="4856575"/>
            <a:ext cx="9091800" cy="268500"/>
            <a:chOff x="64600" y="4856575"/>
            <a:chExt cx="9091800" cy="268500"/>
          </a:xfrm>
        </p:grpSpPr>
        <p:sp>
          <p:nvSpPr>
            <p:cNvPr id="173" name="Google Shape;173;p19"/>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174" name="Google Shape;174;p19"/>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175" name="Google Shape;175;p19"/>
          <p:cNvSpPr txBox="1"/>
          <p:nvPr/>
        </p:nvSpPr>
        <p:spPr>
          <a:xfrm>
            <a:off x="469700" y="1026150"/>
            <a:ext cx="7419600" cy="3091200"/>
          </a:xfrm>
          <a:prstGeom prst="rect">
            <a:avLst/>
          </a:prstGeom>
          <a:noFill/>
          <a:ln>
            <a:noFill/>
          </a:ln>
        </p:spPr>
        <p:txBody>
          <a:bodyPr anchorCtr="0" anchor="t" bIns="91425" lIns="91425" spcFirstLastPara="1" rIns="91425" wrap="square" tIns="91425">
            <a:noAutofit/>
          </a:bodyPr>
          <a:lstStyle/>
          <a:p>
            <a:pPr indent="-330200" lvl="0" marL="457200" rtl="0" algn="l">
              <a:lnSpc>
                <a:spcPct val="135714"/>
              </a:lnSpc>
              <a:spcBef>
                <a:spcPts val="0"/>
              </a:spcBef>
              <a:spcAft>
                <a:spcPts val="0"/>
              </a:spcAft>
              <a:buSzPts val="1600"/>
              <a:buFont typeface="Roboto"/>
              <a:buChar char="●"/>
            </a:pPr>
            <a:r>
              <a:rPr lang="en" sz="1600">
                <a:highlight>
                  <a:srgbClr val="FFFFFE"/>
                </a:highlight>
                <a:latin typeface="Roboto"/>
                <a:ea typeface="Roboto"/>
                <a:cs typeface="Roboto"/>
                <a:sym typeface="Roboto"/>
              </a:rPr>
              <a:t>Count of affected countries from december 2019</a:t>
            </a:r>
            <a:endParaRPr sz="1600">
              <a:highlight>
                <a:srgbClr val="FFFFFE"/>
              </a:highlight>
              <a:latin typeface="Roboto"/>
              <a:ea typeface="Roboto"/>
              <a:cs typeface="Roboto"/>
              <a:sym typeface="Roboto"/>
            </a:endParaRPr>
          </a:p>
          <a:p>
            <a:pPr indent="0" lvl="0" marL="457200" rtl="0" algn="l">
              <a:lnSpc>
                <a:spcPct val="135714"/>
              </a:lnSpc>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a:highlight>
                <a:srgbClr val="FFFFFE"/>
              </a:highlight>
              <a:latin typeface="Roboto"/>
              <a:ea typeface="Roboto"/>
              <a:cs typeface="Roboto"/>
              <a:sym typeface="Roboto"/>
            </a:endParaRPr>
          </a:p>
        </p:txBody>
      </p:sp>
      <p:pic>
        <p:nvPicPr>
          <p:cNvPr id="176" name="Google Shape;176;p19"/>
          <p:cNvPicPr preferRelativeResize="0"/>
          <p:nvPr/>
        </p:nvPicPr>
        <p:blipFill>
          <a:blip r:embed="rId4">
            <a:alphaModFix/>
          </a:blip>
          <a:stretch>
            <a:fillRect/>
          </a:stretch>
        </p:blipFill>
        <p:spPr>
          <a:xfrm>
            <a:off x="1583200" y="1468894"/>
            <a:ext cx="4786401" cy="3228029"/>
          </a:xfrm>
          <a:prstGeom prst="rect">
            <a:avLst/>
          </a:prstGeom>
          <a:noFill/>
          <a:ln>
            <a:noFill/>
          </a:ln>
        </p:spPr>
      </p:pic>
      <p:sp>
        <p:nvSpPr>
          <p:cNvPr id="177" name="Google Shape;177;p19"/>
          <p:cNvSpPr txBox="1"/>
          <p:nvPr/>
        </p:nvSpPr>
        <p:spPr>
          <a:xfrm>
            <a:off x="1258800" y="198525"/>
            <a:ext cx="5110800" cy="7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Roboto Medium"/>
                <a:ea typeface="Roboto Medium"/>
                <a:cs typeface="Roboto Medium"/>
                <a:sym typeface="Roboto Medium"/>
              </a:rPr>
              <a:t>Basic Analysis</a:t>
            </a:r>
            <a:endParaRPr sz="3600">
              <a:solidFill>
                <a:srgbClr val="434343"/>
              </a:solidFill>
              <a:latin typeface="Roboto Medium"/>
              <a:ea typeface="Roboto Medium"/>
              <a:cs typeface="Roboto Medium"/>
              <a:sym typeface="Robot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0"/>
          <p:cNvSpPr txBox="1"/>
          <p:nvPr/>
        </p:nvSpPr>
        <p:spPr>
          <a:xfrm>
            <a:off x="1662600" y="9419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Medium"/>
              <a:ea typeface="Roboto Medium"/>
              <a:cs typeface="Roboto Medium"/>
              <a:sym typeface="Roboto Medium"/>
            </a:endParaRPr>
          </a:p>
        </p:txBody>
      </p:sp>
      <p:grpSp>
        <p:nvGrpSpPr>
          <p:cNvPr id="183" name="Google Shape;183;p20"/>
          <p:cNvGrpSpPr/>
          <p:nvPr/>
        </p:nvGrpSpPr>
        <p:grpSpPr>
          <a:xfrm>
            <a:off x="6191468" y="-26852"/>
            <a:ext cx="2959219" cy="1987800"/>
            <a:chOff x="6191468" y="-26852"/>
            <a:chExt cx="2959219" cy="1987800"/>
          </a:xfrm>
        </p:grpSpPr>
        <p:sp>
          <p:nvSpPr>
            <p:cNvPr id="184" name="Google Shape;184;p20"/>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188" name="Google Shape;188;p20"/>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189" name="Google Shape;189;p20"/>
          <p:cNvSpPr txBox="1"/>
          <p:nvPr/>
        </p:nvSpPr>
        <p:spPr>
          <a:xfrm>
            <a:off x="1662600" y="27028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Thin"/>
              <a:ea typeface="Roboto Thin"/>
              <a:cs typeface="Roboto Thin"/>
              <a:sym typeface="Roboto Thin"/>
            </a:endParaRPr>
          </a:p>
        </p:txBody>
      </p:sp>
      <p:sp>
        <p:nvSpPr>
          <p:cNvPr id="190" name="Google Shape;190;p20"/>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20"/>
          <p:cNvGrpSpPr/>
          <p:nvPr/>
        </p:nvGrpSpPr>
        <p:grpSpPr>
          <a:xfrm>
            <a:off x="64600" y="4856575"/>
            <a:ext cx="9091800" cy="268500"/>
            <a:chOff x="64600" y="4856575"/>
            <a:chExt cx="9091800" cy="268500"/>
          </a:xfrm>
        </p:grpSpPr>
        <p:sp>
          <p:nvSpPr>
            <p:cNvPr id="192" name="Google Shape;192;p20"/>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193" name="Google Shape;193;p20"/>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194" name="Google Shape;194;p20"/>
          <p:cNvSpPr txBox="1"/>
          <p:nvPr/>
        </p:nvSpPr>
        <p:spPr>
          <a:xfrm>
            <a:off x="1258800" y="198525"/>
            <a:ext cx="5110800" cy="7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Roboto Medium"/>
                <a:ea typeface="Roboto Medium"/>
                <a:cs typeface="Roboto Medium"/>
                <a:sym typeface="Roboto Medium"/>
              </a:rPr>
              <a:t>Basic Analysis</a:t>
            </a:r>
            <a:endParaRPr sz="3600">
              <a:solidFill>
                <a:srgbClr val="434343"/>
              </a:solidFill>
              <a:latin typeface="Roboto Medium"/>
              <a:ea typeface="Roboto Medium"/>
              <a:cs typeface="Roboto Medium"/>
              <a:sym typeface="Roboto Medium"/>
            </a:endParaRPr>
          </a:p>
        </p:txBody>
      </p:sp>
      <p:sp>
        <p:nvSpPr>
          <p:cNvPr id="195" name="Google Shape;195;p20"/>
          <p:cNvSpPr txBox="1"/>
          <p:nvPr/>
        </p:nvSpPr>
        <p:spPr>
          <a:xfrm>
            <a:off x="481450" y="1080800"/>
            <a:ext cx="8034000" cy="3163800"/>
          </a:xfrm>
          <a:prstGeom prst="rect">
            <a:avLst/>
          </a:prstGeom>
          <a:noFill/>
          <a:ln>
            <a:noFill/>
          </a:ln>
        </p:spPr>
        <p:txBody>
          <a:bodyPr anchorCtr="0" anchor="t" bIns="91425" lIns="91425" spcFirstLastPara="1" rIns="91425" wrap="square" tIns="91425">
            <a:noAutofit/>
          </a:bodyPr>
          <a:lstStyle/>
          <a:p>
            <a:pPr indent="-323850" lvl="0" marL="457200" rtl="0" algn="l">
              <a:lnSpc>
                <a:spcPct val="135714"/>
              </a:lnSpc>
              <a:spcBef>
                <a:spcPts val="0"/>
              </a:spcBef>
              <a:spcAft>
                <a:spcPts val="0"/>
              </a:spcAft>
              <a:buSzPts val="1500"/>
              <a:buFont typeface="Roboto"/>
              <a:buChar char="●"/>
            </a:pPr>
            <a:r>
              <a:rPr lang="en" sz="1500">
                <a:highlight>
                  <a:srgbClr val="FFFFFE"/>
                </a:highlight>
                <a:latin typeface="Roboto"/>
                <a:ea typeface="Roboto"/>
                <a:cs typeface="Roboto"/>
                <a:sym typeface="Roboto"/>
              </a:rPr>
              <a:t>Scatter plot of the five countries with the total number of cases and total death.</a:t>
            </a:r>
            <a:endParaRPr sz="1500">
              <a:highlight>
                <a:srgbClr val="FFFFFE"/>
              </a:highlight>
              <a:latin typeface="Roboto"/>
              <a:ea typeface="Roboto"/>
              <a:cs typeface="Roboto"/>
              <a:sym typeface="Roboto"/>
            </a:endParaRPr>
          </a:p>
          <a:p>
            <a:pPr indent="0" lvl="0" marL="457200" rtl="0" algn="l">
              <a:lnSpc>
                <a:spcPct val="135714"/>
              </a:lnSpc>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a:highlight>
                <a:srgbClr val="FFFFFE"/>
              </a:highlight>
              <a:latin typeface="Roboto"/>
              <a:ea typeface="Roboto"/>
              <a:cs typeface="Roboto"/>
              <a:sym typeface="Roboto"/>
            </a:endParaRPr>
          </a:p>
        </p:txBody>
      </p:sp>
      <p:pic>
        <p:nvPicPr>
          <p:cNvPr id="196" name="Google Shape;196;p20"/>
          <p:cNvPicPr preferRelativeResize="0"/>
          <p:nvPr/>
        </p:nvPicPr>
        <p:blipFill>
          <a:blip r:embed="rId4">
            <a:alphaModFix/>
          </a:blip>
          <a:stretch>
            <a:fillRect/>
          </a:stretch>
        </p:blipFill>
        <p:spPr>
          <a:xfrm>
            <a:off x="4572000" y="1465950"/>
            <a:ext cx="4026876" cy="2664100"/>
          </a:xfrm>
          <a:prstGeom prst="rect">
            <a:avLst/>
          </a:prstGeom>
          <a:noFill/>
          <a:ln>
            <a:noFill/>
          </a:ln>
        </p:spPr>
      </p:pic>
      <p:pic>
        <p:nvPicPr>
          <p:cNvPr id="197" name="Google Shape;197;p20"/>
          <p:cNvPicPr preferRelativeResize="0"/>
          <p:nvPr/>
        </p:nvPicPr>
        <p:blipFill>
          <a:blip r:embed="rId5">
            <a:alphaModFix/>
          </a:blip>
          <a:stretch>
            <a:fillRect/>
          </a:stretch>
        </p:blipFill>
        <p:spPr>
          <a:xfrm>
            <a:off x="535775" y="1465950"/>
            <a:ext cx="3564013" cy="2664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1"/>
          <p:cNvSpPr txBox="1"/>
          <p:nvPr/>
        </p:nvSpPr>
        <p:spPr>
          <a:xfrm>
            <a:off x="1662600" y="9419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Medium"/>
              <a:ea typeface="Roboto Medium"/>
              <a:cs typeface="Roboto Medium"/>
              <a:sym typeface="Roboto Medium"/>
            </a:endParaRPr>
          </a:p>
        </p:txBody>
      </p:sp>
      <p:grpSp>
        <p:nvGrpSpPr>
          <p:cNvPr id="203" name="Google Shape;203;p21"/>
          <p:cNvGrpSpPr/>
          <p:nvPr/>
        </p:nvGrpSpPr>
        <p:grpSpPr>
          <a:xfrm>
            <a:off x="6191468" y="-26852"/>
            <a:ext cx="2959219" cy="1987800"/>
            <a:chOff x="6191468" y="-26852"/>
            <a:chExt cx="2959219" cy="1987800"/>
          </a:xfrm>
        </p:grpSpPr>
        <p:sp>
          <p:nvSpPr>
            <p:cNvPr id="204" name="Google Shape;204;p21"/>
            <p:cNvSpPr/>
            <p:nvPr/>
          </p:nvSpPr>
          <p:spPr>
            <a:xfrm rot="5400000">
              <a:off x="7176316" y="-20357"/>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rot="-5400000">
              <a:off x="7176316" y="-26852"/>
              <a:ext cx="993900" cy="993900"/>
            </a:xfrm>
            <a:prstGeom prst="rtTriangl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8156786" y="-13430"/>
              <a:ext cx="993900" cy="99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rot="10800000">
              <a:off x="8156786" y="967048"/>
              <a:ext cx="993900" cy="993900"/>
            </a:xfrm>
            <a:prstGeom prst="rtTriangl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sp>
          <p:nvSpPr>
            <p:cNvPr id="208" name="Google Shape;208;p21"/>
            <p:cNvSpPr/>
            <p:nvPr/>
          </p:nvSpPr>
          <p:spPr>
            <a:xfrm rot="10800000">
              <a:off x="6191468" y="-20511"/>
              <a:ext cx="993900" cy="9939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A7D6"/>
                </a:solidFill>
              </a:endParaRPr>
            </a:p>
          </p:txBody>
        </p:sp>
      </p:grpSp>
      <p:sp>
        <p:nvSpPr>
          <p:cNvPr id="209" name="Google Shape;209;p21"/>
          <p:cNvSpPr txBox="1"/>
          <p:nvPr/>
        </p:nvSpPr>
        <p:spPr>
          <a:xfrm>
            <a:off x="1662600" y="2702825"/>
            <a:ext cx="5818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Roboto Thin"/>
              <a:ea typeface="Roboto Thin"/>
              <a:cs typeface="Roboto Thin"/>
              <a:sym typeface="Roboto Thin"/>
            </a:endParaRPr>
          </a:p>
        </p:txBody>
      </p:sp>
      <p:sp>
        <p:nvSpPr>
          <p:cNvPr id="210" name="Google Shape;210;p21"/>
          <p:cNvSpPr/>
          <p:nvPr/>
        </p:nvSpPr>
        <p:spPr>
          <a:xfrm>
            <a:off x="-24775" y="4837975"/>
            <a:ext cx="9181200" cy="30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21"/>
          <p:cNvGrpSpPr/>
          <p:nvPr/>
        </p:nvGrpSpPr>
        <p:grpSpPr>
          <a:xfrm>
            <a:off x="64600" y="4856575"/>
            <a:ext cx="9091800" cy="268500"/>
            <a:chOff x="64600" y="4856575"/>
            <a:chExt cx="9091800" cy="268500"/>
          </a:xfrm>
        </p:grpSpPr>
        <p:sp>
          <p:nvSpPr>
            <p:cNvPr id="212" name="Google Shape;212;p21"/>
            <p:cNvSpPr txBox="1"/>
            <p:nvPr/>
          </p:nvSpPr>
          <p:spPr>
            <a:xfrm>
              <a:off x="6781900" y="4856575"/>
              <a:ext cx="23745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800">
                <a:solidFill>
                  <a:srgbClr val="FFFFFF"/>
                </a:solidFill>
                <a:latin typeface="Roboto Medium"/>
                <a:ea typeface="Roboto Medium"/>
                <a:cs typeface="Roboto Medium"/>
                <a:sym typeface="Roboto Medium"/>
              </a:endParaRPr>
            </a:p>
          </p:txBody>
        </p:sp>
        <p:pic>
          <p:nvPicPr>
            <p:cNvPr id="213" name="Google Shape;213;p21"/>
            <p:cNvPicPr preferRelativeResize="0"/>
            <p:nvPr/>
          </p:nvPicPr>
          <p:blipFill rotWithShape="1">
            <a:blip r:embed="rId3">
              <a:alphaModFix/>
            </a:blip>
            <a:srcRect b="0" l="0" r="62484" t="0"/>
            <a:stretch/>
          </p:blipFill>
          <p:spPr>
            <a:xfrm>
              <a:off x="64600" y="4895675"/>
              <a:ext cx="618949" cy="190300"/>
            </a:xfrm>
            <a:prstGeom prst="rect">
              <a:avLst/>
            </a:prstGeom>
            <a:noFill/>
            <a:ln>
              <a:noFill/>
            </a:ln>
          </p:spPr>
        </p:pic>
      </p:grpSp>
      <p:sp>
        <p:nvSpPr>
          <p:cNvPr id="214" name="Google Shape;214;p21"/>
          <p:cNvSpPr txBox="1"/>
          <p:nvPr/>
        </p:nvSpPr>
        <p:spPr>
          <a:xfrm>
            <a:off x="1258800" y="198525"/>
            <a:ext cx="5110800" cy="7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Roboto Medium"/>
                <a:ea typeface="Roboto Medium"/>
                <a:cs typeface="Roboto Medium"/>
                <a:sym typeface="Roboto Medium"/>
              </a:rPr>
              <a:t>PCA and Clustering</a:t>
            </a:r>
            <a:endParaRPr sz="3600">
              <a:solidFill>
                <a:srgbClr val="434343"/>
              </a:solidFill>
              <a:latin typeface="Roboto Medium"/>
              <a:ea typeface="Roboto Medium"/>
              <a:cs typeface="Roboto Medium"/>
              <a:sym typeface="Roboto Medium"/>
            </a:endParaRPr>
          </a:p>
        </p:txBody>
      </p:sp>
      <p:pic>
        <p:nvPicPr>
          <p:cNvPr id="215" name="Google Shape;215;p21"/>
          <p:cNvPicPr preferRelativeResize="0"/>
          <p:nvPr/>
        </p:nvPicPr>
        <p:blipFill>
          <a:blip r:embed="rId4">
            <a:alphaModFix/>
          </a:blip>
          <a:stretch>
            <a:fillRect/>
          </a:stretch>
        </p:blipFill>
        <p:spPr>
          <a:xfrm>
            <a:off x="413650" y="1003450"/>
            <a:ext cx="3629704" cy="2144825"/>
          </a:xfrm>
          <a:prstGeom prst="rect">
            <a:avLst/>
          </a:prstGeom>
          <a:noFill/>
          <a:ln>
            <a:noFill/>
          </a:ln>
        </p:spPr>
      </p:pic>
      <p:pic>
        <p:nvPicPr>
          <p:cNvPr id="216" name="Google Shape;216;p21"/>
          <p:cNvPicPr preferRelativeResize="0"/>
          <p:nvPr/>
        </p:nvPicPr>
        <p:blipFill>
          <a:blip r:embed="rId5">
            <a:alphaModFix/>
          </a:blip>
          <a:stretch>
            <a:fillRect/>
          </a:stretch>
        </p:blipFill>
        <p:spPr>
          <a:xfrm>
            <a:off x="4657050" y="1003450"/>
            <a:ext cx="3358249" cy="2434050"/>
          </a:xfrm>
          <a:prstGeom prst="rect">
            <a:avLst/>
          </a:prstGeom>
          <a:noFill/>
          <a:ln>
            <a:noFill/>
          </a:ln>
        </p:spPr>
      </p:pic>
      <p:sp>
        <p:nvSpPr>
          <p:cNvPr id="217" name="Google Shape;217;p21"/>
          <p:cNvSpPr txBox="1"/>
          <p:nvPr/>
        </p:nvSpPr>
        <p:spPr>
          <a:xfrm>
            <a:off x="471500" y="3437500"/>
            <a:ext cx="7758000" cy="12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All countries </a:t>
            </a:r>
            <a:r>
              <a:rPr lang="en" sz="1600">
                <a:latin typeface="Times New Roman"/>
                <a:ea typeface="Times New Roman"/>
                <a:cs typeface="Times New Roman"/>
                <a:sym typeface="Times New Roman"/>
              </a:rPr>
              <a:t>are divided into three categories by k-means.</a:t>
            </a:r>
            <a:endParaRPr sz="1600">
              <a:latin typeface="Times New Roman"/>
              <a:ea typeface="Times New Roman"/>
              <a:cs typeface="Times New Roman"/>
              <a:sym typeface="Times New Roman"/>
            </a:endParaRPr>
          </a:p>
          <a:p>
            <a:pPr indent="0" lvl="0" marL="0" rtl="0" algn="l">
              <a:spcBef>
                <a:spcPts val="0"/>
              </a:spcBef>
              <a:spcAft>
                <a:spcPts val="0"/>
              </a:spcAft>
              <a:buNone/>
            </a:pPr>
            <a:r>
              <a:rPr b="1" lang="en" sz="1600">
                <a:solidFill>
                  <a:srgbClr val="E69138"/>
                </a:solidFill>
                <a:latin typeface="Times New Roman"/>
                <a:ea typeface="Times New Roman"/>
                <a:cs typeface="Times New Roman"/>
                <a:sym typeface="Times New Roman"/>
              </a:rPr>
              <a:t>orange dots</a:t>
            </a:r>
            <a:r>
              <a:rPr lang="en" sz="1600">
                <a:latin typeface="Times New Roman"/>
                <a:ea typeface="Times New Roman"/>
                <a:cs typeface="Times New Roman"/>
                <a:sym typeface="Times New Roman"/>
              </a:rPr>
              <a:t> ---- The United States (the country with the highest number of infections)</a:t>
            </a:r>
            <a:endParaRPr sz="1600">
              <a:latin typeface="Times New Roman"/>
              <a:ea typeface="Times New Roman"/>
              <a:cs typeface="Times New Roman"/>
              <a:sym typeface="Times New Roman"/>
            </a:endParaRPr>
          </a:p>
          <a:p>
            <a:pPr indent="0" lvl="0" marL="0" rtl="0" algn="l">
              <a:spcBef>
                <a:spcPts val="0"/>
              </a:spcBef>
              <a:spcAft>
                <a:spcPts val="0"/>
              </a:spcAft>
              <a:buNone/>
            </a:pPr>
            <a:r>
              <a:rPr b="1" lang="en" sz="1600">
                <a:solidFill>
                  <a:srgbClr val="6AA84F"/>
                </a:solidFill>
                <a:latin typeface="Times New Roman"/>
                <a:ea typeface="Times New Roman"/>
                <a:cs typeface="Times New Roman"/>
                <a:sym typeface="Times New Roman"/>
              </a:rPr>
              <a:t>green dots</a:t>
            </a:r>
            <a:r>
              <a:rPr lang="en" sz="1600">
                <a:latin typeface="Times New Roman"/>
                <a:ea typeface="Times New Roman"/>
                <a:cs typeface="Times New Roman"/>
                <a:sym typeface="Times New Roman"/>
              </a:rPr>
              <a:t>   ---- remaining countries with high numbers of infections</a:t>
            </a:r>
            <a:endParaRPr sz="1600">
              <a:latin typeface="Times New Roman"/>
              <a:ea typeface="Times New Roman"/>
              <a:cs typeface="Times New Roman"/>
              <a:sym typeface="Times New Roman"/>
            </a:endParaRPr>
          </a:p>
          <a:p>
            <a:pPr indent="0" lvl="0" marL="0" rtl="0" algn="l">
              <a:spcBef>
                <a:spcPts val="0"/>
              </a:spcBef>
              <a:spcAft>
                <a:spcPts val="0"/>
              </a:spcAft>
              <a:buNone/>
            </a:pPr>
            <a:r>
              <a:rPr b="1" lang="en" sz="1600">
                <a:solidFill>
                  <a:srgbClr val="3C78D8"/>
                </a:solidFill>
                <a:latin typeface="Times New Roman"/>
                <a:ea typeface="Times New Roman"/>
                <a:cs typeface="Times New Roman"/>
                <a:sym typeface="Times New Roman"/>
              </a:rPr>
              <a:t>blue dots</a:t>
            </a:r>
            <a:r>
              <a:rPr lang="en" sz="1600">
                <a:latin typeface="Times New Roman"/>
                <a:ea typeface="Times New Roman"/>
                <a:cs typeface="Times New Roman"/>
                <a:sym typeface="Times New Roman"/>
              </a:rPr>
              <a:t>     ---- </a:t>
            </a:r>
            <a:r>
              <a:rPr lang="en" sz="1600">
                <a:solidFill>
                  <a:schemeClr val="dk1"/>
                </a:solidFill>
                <a:latin typeface="Times New Roman"/>
                <a:ea typeface="Times New Roman"/>
                <a:cs typeface="Times New Roman"/>
                <a:sym typeface="Times New Roman"/>
              </a:rPr>
              <a:t>remaining countries with low numbers of infections</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